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81"/>
  </p:notesMasterIdLst>
  <p:sldIdLst>
    <p:sldId id="256" r:id="rId2"/>
    <p:sldId id="258" r:id="rId3"/>
    <p:sldId id="259" r:id="rId4"/>
    <p:sldId id="260" r:id="rId5"/>
    <p:sldId id="261" r:id="rId6"/>
    <p:sldId id="346" r:id="rId7"/>
    <p:sldId id="265" r:id="rId8"/>
    <p:sldId id="342" r:id="rId9"/>
    <p:sldId id="341" r:id="rId10"/>
    <p:sldId id="343" r:id="rId11"/>
    <p:sldId id="344" r:id="rId12"/>
    <p:sldId id="347" r:id="rId13"/>
    <p:sldId id="345" r:id="rId14"/>
    <p:sldId id="350" r:id="rId15"/>
    <p:sldId id="349" r:id="rId16"/>
    <p:sldId id="351" r:id="rId17"/>
    <p:sldId id="352" r:id="rId18"/>
    <p:sldId id="354" r:id="rId19"/>
    <p:sldId id="355" r:id="rId20"/>
    <p:sldId id="356" r:id="rId21"/>
    <p:sldId id="357" r:id="rId22"/>
    <p:sldId id="358" r:id="rId23"/>
    <p:sldId id="340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2" r:id="rId59"/>
    <p:sldId id="303" r:id="rId60"/>
    <p:sldId id="315" r:id="rId61"/>
    <p:sldId id="316" r:id="rId62"/>
    <p:sldId id="317" r:id="rId63"/>
    <p:sldId id="318" r:id="rId64"/>
    <p:sldId id="319" r:id="rId65"/>
    <p:sldId id="321" r:id="rId66"/>
    <p:sldId id="322" r:id="rId67"/>
    <p:sldId id="324" r:id="rId68"/>
    <p:sldId id="326" r:id="rId69"/>
    <p:sldId id="327" r:id="rId70"/>
    <p:sldId id="328" r:id="rId71"/>
    <p:sldId id="330" r:id="rId72"/>
    <p:sldId id="332" r:id="rId73"/>
    <p:sldId id="335" r:id="rId74"/>
    <p:sldId id="336" r:id="rId75"/>
    <p:sldId id="337" r:id="rId76"/>
    <p:sldId id="361" r:id="rId77"/>
    <p:sldId id="359" r:id="rId78"/>
    <p:sldId id="360" r:id="rId79"/>
    <p:sldId id="362" r:id="rId8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/>
    <p:restoredTop sz="90799"/>
  </p:normalViewPr>
  <p:slideViewPr>
    <p:cSldViewPr snapToGrid="0" snapToObjects="1">
      <p:cViewPr varScale="1">
        <p:scale>
          <a:sx n="137" d="100"/>
          <a:sy n="137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265147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754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109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401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1835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965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509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033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290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670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40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354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641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8896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247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20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4600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107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8117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123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418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0090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363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0375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689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6212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522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430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228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2418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836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9923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9285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433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3955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4989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7551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545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600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4006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485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5809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770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26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392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5388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0893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4912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9181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4531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Shape 9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5609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382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7036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754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Shape 1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5503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Shape 1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013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6651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Shape 1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Shape 1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3990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4865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Shape 1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4763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Shape 1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4882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Shape 1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Shape 1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9424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3231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Shape 1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Shape 1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19551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1495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41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04058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Shape 1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7411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Shape 1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1893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Shape 1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7921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Shape 1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6801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Shape 1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646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126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7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6011-C866-A546-8521-8A81C5FF28C1}" type="datetimeFigureOut">
              <a:rPr lang="pt-BR" smtClean="0"/>
              <a:t>13/02/17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‹n.º›</a:t>
            </a:fld>
            <a:endParaRPr lang="en"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6011-C866-A546-8521-8A81C5FF28C1}" type="datetimeFigureOut">
              <a:rPr lang="pt-BR" smtClean="0"/>
              <a:t>13/02/17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‹n.º›</a:t>
            </a:fld>
            <a:endParaRPr lang="en"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6011-C866-A546-8521-8A81C5FF28C1}" type="datetimeFigureOut">
              <a:rPr lang="pt-BR" smtClean="0"/>
              <a:t>13/02/17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‹n.º›</a:t>
            </a:fld>
            <a:endParaRPr lang="en"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03289" y="4667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>
                <a:solidFill>
                  <a:srgbClr val="FFFFFF"/>
                </a:solidFill>
              </a:rPr>
              <a:t>‹n.º›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28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6011-C866-A546-8521-8A81C5FF28C1}" type="datetimeFigureOut">
              <a:rPr lang="pt-BR" smtClean="0"/>
              <a:t>13/02/17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‹n.º›</a:t>
            </a:fld>
            <a:endParaRPr lang="en"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6011-C866-A546-8521-8A81C5FF28C1}" type="datetimeFigureOut">
              <a:rPr lang="pt-BR" smtClean="0"/>
              <a:t>13/02/17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‹n.º›</a:t>
            </a:fld>
            <a:endParaRPr lang="en"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6011-C866-A546-8521-8A81C5FF28C1}" type="datetimeFigureOut">
              <a:rPr lang="pt-BR" smtClean="0"/>
              <a:t>13/02/17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‹n.º›</a:t>
            </a:fld>
            <a:endParaRPr lang="en"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6011-C866-A546-8521-8A81C5FF28C1}" type="datetimeFigureOut">
              <a:rPr lang="pt-BR" smtClean="0"/>
              <a:t>13/02/17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‹n.º›</a:t>
            </a:fld>
            <a:endParaRPr lang="en"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6011-C866-A546-8521-8A81C5FF28C1}" type="datetimeFigureOut">
              <a:rPr lang="pt-BR" smtClean="0"/>
              <a:t>13/02/17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‹n.º›</a:t>
            </a:fld>
            <a:endParaRPr lang="en"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6011-C866-A546-8521-8A81C5FF28C1}" type="datetimeFigureOut">
              <a:rPr lang="pt-BR" smtClean="0"/>
              <a:t>13/02/17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‹n.º›</a:t>
            </a:fld>
            <a:endParaRPr lang="en"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6011-C866-A546-8521-8A81C5FF28C1}" type="datetimeFigureOut">
              <a:rPr lang="pt-BR" smtClean="0"/>
              <a:t>13/02/17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‹n.º›</a:t>
            </a:fld>
            <a:endParaRPr lang="en"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F6011-C866-A546-8521-8A81C5FF28C1}" type="datetimeFigureOut">
              <a:rPr lang="pt-BR" smtClean="0"/>
              <a:t>13/02/17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‹n.º›</a:t>
            </a:fld>
            <a:endParaRPr lang="en" sz="2000">
              <a:solidFill>
                <a:srgbClr val="FFFFFF"/>
              </a:solidFill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F6011-C866-A546-8521-8A81C5FF28C1}" type="datetimeFigureOut">
              <a:rPr lang="pt-BR" smtClean="0"/>
              <a:t>13/02/17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‹n.º›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474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16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16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16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16.png"/><Relationship Id="rId10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16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16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hyperlink" Target="http://cs.stanford.edu/people/karpathy/convnetjs/demo/classify2d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</a:t>
            </a:fld>
            <a:endParaRPr lang="en"/>
          </a:p>
        </p:txBody>
      </p:sp>
      <p:sp>
        <p:nvSpPr>
          <p:cNvPr id="40" name="Shape 40"/>
          <p:cNvSpPr txBox="1"/>
          <p:nvPr/>
        </p:nvSpPr>
        <p:spPr>
          <a:xfrm>
            <a:off x="170825" y="1919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>
                <a:latin typeface="Helvetica Neue"/>
                <a:ea typeface="Helvetica Neue"/>
                <a:cs typeface="Helvetica Neue"/>
                <a:sym typeface="Helvetica Neue"/>
              </a:rPr>
              <a:t>Backpropagation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4800" dirty="0" smtClean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endParaRPr lang="en" sz="4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4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Redes</a:t>
            </a:r>
            <a:r>
              <a:rPr lang="en-US" sz="4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4800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Neurais</a:t>
            </a:r>
            <a:r>
              <a:rPr lang="en-US" sz="4800" dirty="0" smtClean="0">
                <a:latin typeface="Helvetica Neue"/>
                <a:ea typeface="Helvetica Neue"/>
                <a:cs typeface="Helvetica Neue"/>
                <a:sym typeface="Helvetica Neue"/>
              </a:rPr>
              <a:t> - </a:t>
            </a:r>
            <a:r>
              <a:rPr lang="en" sz="4800" dirty="0" smtClean="0">
                <a:latin typeface="Helvetica Neue"/>
                <a:ea typeface="Helvetica Neue"/>
                <a:cs typeface="Helvetica Neue"/>
                <a:sym typeface="Helvetica Neue"/>
              </a:rPr>
              <a:t>part</a:t>
            </a:r>
            <a:r>
              <a:rPr lang="en-US" sz="4800" dirty="0" smtClean="0"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" sz="4800" dirty="0" smtClean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4800" dirty="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</a:p>
          <a:p>
            <a:pPr lvl="0" algn="ctr" rtl="0">
              <a:spcBef>
                <a:spcPts val="0"/>
              </a:spcBef>
              <a:buNone/>
            </a:pPr>
            <a:endParaRPr sz="4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0"/>
              </a:spcBef>
              <a:buNone/>
            </a:pPr>
            <a:endParaRPr sz="4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e.g. x = </a:t>
            </a:r>
            <a:r>
              <a:rPr lang="en-US" sz="2400" dirty="0">
                <a:solidFill>
                  <a:srgbClr val="38761D"/>
                </a:solidFill>
              </a:rPr>
              <a:t>4</a:t>
            </a:r>
            <a:r>
              <a:rPr lang="en" sz="2400" dirty="0" smtClean="0">
                <a:solidFill>
                  <a:srgbClr val="38761D"/>
                </a:solidFill>
              </a:rPr>
              <a:t>, </a:t>
            </a:r>
            <a:r>
              <a:rPr lang="en" sz="2400" dirty="0">
                <a:solidFill>
                  <a:srgbClr val="38761D"/>
                </a:solidFill>
              </a:rPr>
              <a:t>y = </a:t>
            </a:r>
            <a:r>
              <a:rPr lang="en-US" sz="2400" dirty="0" smtClean="0">
                <a:solidFill>
                  <a:srgbClr val="38761D"/>
                </a:solidFill>
              </a:rPr>
              <a:t>-3</a:t>
            </a:r>
            <a:endParaRPr lang="en" sz="2400" dirty="0">
              <a:solidFill>
                <a:srgbClr val="38761D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303100" y="187785"/>
                <a:ext cx="2159117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000" b="0" i="1" smtClean="0">
                          <a:latin typeface="Cambria Math" charset="0"/>
                        </a:rPr>
                        <m:t>,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3000" b="0" i="1" smtClean="0">
                          <a:latin typeface="Cambria Math" charset="0"/>
                        </a:rPr>
                        <m:t>)=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𝑥𝑦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00" y="187785"/>
                <a:ext cx="2159117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o 28"/>
          <p:cNvGrpSpPr/>
          <p:nvPr/>
        </p:nvGrpSpPr>
        <p:grpSpPr>
          <a:xfrm>
            <a:off x="4453247" y="187785"/>
            <a:ext cx="4607626" cy="2389160"/>
            <a:chOff x="4453247" y="187785"/>
            <a:chExt cx="4607626" cy="2389160"/>
          </a:xfrm>
        </p:grpSpPr>
        <p:sp>
          <p:nvSpPr>
            <p:cNvPr id="28" name="Retângulo 27"/>
            <p:cNvSpPr/>
            <p:nvPr/>
          </p:nvSpPr>
          <p:spPr>
            <a:xfrm>
              <a:off x="4453247" y="187785"/>
              <a:ext cx="4607626" cy="238916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>
              <a:off x="4702050" y="360546"/>
              <a:ext cx="4019030" cy="1971907"/>
              <a:chOff x="3723682" y="2011925"/>
              <a:chExt cx="4019030" cy="1971907"/>
            </a:xfrm>
          </p:grpSpPr>
          <p:sp>
            <p:nvSpPr>
              <p:cNvPr id="165" name="Shape 165"/>
              <p:cNvSpPr/>
              <p:nvPr/>
            </p:nvSpPr>
            <p:spPr>
              <a:xfrm>
                <a:off x="4702050" y="2011925"/>
                <a:ext cx="375000" cy="158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6064750" y="2781816"/>
                <a:ext cx="438539" cy="438539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dirty="0">
                    <a:solidFill>
                      <a:schemeClr val="tx1"/>
                    </a:solidFill>
                  </a:rPr>
                  <a:t>*</a:t>
                </a:r>
              </a:p>
            </p:txBody>
          </p:sp>
          <p:cxnSp>
            <p:nvCxnSpPr>
              <p:cNvPr id="5" name="Conector de Seta Reta 4"/>
              <p:cNvCxnSpPr>
                <a:endCxn id="3" idx="2"/>
              </p:cNvCxnSpPr>
              <p:nvPr/>
            </p:nvCxnSpPr>
            <p:spPr>
              <a:xfrm>
                <a:off x="5438899" y="2413409"/>
                <a:ext cx="625851" cy="5876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/>
              <p:cNvCxnSpPr>
                <a:endCxn id="3" idx="2"/>
              </p:cNvCxnSpPr>
              <p:nvPr/>
            </p:nvCxnSpPr>
            <p:spPr>
              <a:xfrm flipV="1">
                <a:off x="5438899" y="3001086"/>
                <a:ext cx="625851" cy="7896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/>
              <p:cNvCxnSpPr/>
              <p:nvPr/>
            </p:nvCxnSpPr>
            <p:spPr>
              <a:xfrm flipH="1">
                <a:off x="4073236" y="3783777"/>
                <a:ext cx="1368168" cy="69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>
              <a:xfrm flipH="1">
                <a:off x="4073236" y="2415296"/>
                <a:ext cx="1388558" cy="34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>
                <a:stCxn id="3" idx="6"/>
              </p:cNvCxnSpPr>
              <p:nvPr/>
            </p:nvCxnSpPr>
            <p:spPr>
              <a:xfrm flipV="1">
                <a:off x="6503289" y="3001085"/>
                <a:ext cx="1239423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CaixaDeTexto 23"/>
              <p:cNvSpPr txBox="1"/>
              <p:nvPr/>
            </p:nvSpPr>
            <p:spPr>
              <a:xfrm>
                <a:off x="4067411" y="201192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4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7" name="CaixaDeTexto 36"/>
              <p:cNvSpPr txBox="1"/>
              <p:nvPr/>
            </p:nvSpPr>
            <p:spPr>
              <a:xfrm>
                <a:off x="4048804" y="3383667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-3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5" name="CaixaDeTexto 24"/>
              <p:cNvSpPr txBox="1"/>
              <p:nvPr/>
            </p:nvSpPr>
            <p:spPr>
              <a:xfrm>
                <a:off x="3724971" y="2170025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x</a:t>
                </a:r>
                <a:endParaRPr lang="pt-BR" sz="2000" dirty="0"/>
              </a:p>
            </p:txBody>
          </p:sp>
          <p:sp>
            <p:nvSpPr>
              <p:cNvPr id="39" name="CaixaDeTexto 38"/>
              <p:cNvSpPr txBox="1"/>
              <p:nvPr/>
            </p:nvSpPr>
            <p:spPr>
              <a:xfrm>
                <a:off x="3723682" y="358372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/>
                  <a:t>y</a:t>
                </a:r>
                <a:endParaRPr lang="pt-BR" sz="2000" dirty="0"/>
              </a:p>
            </p:txBody>
          </p:sp>
          <p:sp>
            <p:nvSpPr>
              <p:cNvPr id="40" name="CaixaDeTexto 39"/>
              <p:cNvSpPr txBox="1"/>
              <p:nvPr/>
            </p:nvSpPr>
            <p:spPr>
              <a:xfrm>
                <a:off x="6534148" y="2600975"/>
                <a:ext cx="2551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f</a:t>
                </a:r>
                <a:endParaRPr lang="pt-BR" sz="2000" dirty="0"/>
              </a:p>
            </p:txBody>
          </p:sp>
          <p:sp>
            <p:nvSpPr>
              <p:cNvPr id="41" name="CaixaDeTexto 40"/>
              <p:cNvSpPr txBox="1"/>
              <p:nvPr/>
            </p:nvSpPr>
            <p:spPr>
              <a:xfrm>
                <a:off x="6769368" y="260097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-12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258925" y="2132398"/>
                <a:ext cx="1265603" cy="8778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5" y="2132398"/>
                <a:ext cx="1265603" cy="8778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/>
              <p:cNvSpPr txBox="1"/>
              <p:nvPr/>
            </p:nvSpPr>
            <p:spPr>
              <a:xfrm>
                <a:off x="2376615" y="2132397"/>
                <a:ext cx="1261051" cy="956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46" name="CaixaDe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615" y="2132397"/>
                <a:ext cx="1261051" cy="9567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hape 404"/>
          <p:cNvCxnSpPr>
            <a:stCxn id="43" idx="0"/>
          </p:cNvCxnSpPr>
          <p:nvPr/>
        </p:nvCxnSpPr>
        <p:spPr>
          <a:xfrm flipH="1" flipV="1">
            <a:off x="5355964" y="1051882"/>
            <a:ext cx="2143438" cy="2609566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3" name="Shape 407"/>
          <p:cNvPicPr preferRelativeResize="0"/>
          <p:nvPr/>
        </p:nvPicPr>
        <p:blipFill rotWithShape="1">
          <a:blip r:embed="rId6">
            <a:alphaModFix/>
          </a:blip>
          <a:srcRect r="73509"/>
          <a:stretch/>
        </p:blipFill>
        <p:spPr>
          <a:xfrm>
            <a:off x="7286164" y="3661448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4" name="CaixaDeTexto 43"/>
          <p:cNvSpPr txBox="1"/>
          <p:nvPr/>
        </p:nvSpPr>
        <p:spPr>
          <a:xfrm>
            <a:off x="5045779" y="718701"/>
            <a:ext cx="70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EA63FF"/>
                </a:solidFill>
              </a:rPr>
              <a:t>-3</a:t>
            </a:r>
            <a:endParaRPr lang="pt-BR" sz="2000" dirty="0">
              <a:solidFill>
                <a:srgbClr val="EA6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179034"/>
      </p:ext>
    </p:extLst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e.g. x = </a:t>
            </a:r>
            <a:r>
              <a:rPr lang="en-US" sz="2400" dirty="0">
                <a:solidFill>
                  <a:srgbClr val="38761D"/>
                </a:solidFill>
              </a:rPr>
              <a:t>4</a:t>
            </a:r>
            <a:r>
              <a:rPr lang="en" sz="2400" dirty="0" smtClean="0">
                <a:solidFill>
                  <a:srgbClr val="38761D"/>
                </a:solidFill>
              </a:rPr>
              <a:t>, </a:t>
            </a:r>
            <a:r>
              <a:rPr lang="en" sz="2400" dirty="0">
                <a:solidFill>
                  <a:srgbClr val="38761D"/>
                </a:solidFill>
              </a:rPr>
              <a:t>y = </a:t>
            </a:r>
            <a:r>
              <a:rPr lang="en-US" sz="2400" dirty="0" smtClean="0">
                <a:solidFill>
                  <a:srgbClr val="38761D"/>
                </a:solidFill>
              </a:rPr>
              <a:t>-3</a:t>
            </a:r>
            <a:endParaRPr lang="en" sz="2400" dirty="0">
              <a:solidFill>
                <a:srgbClr val="38761D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303100" y="187785"/>
                <a:ext cx="2159117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000" b="0" i="1" smtClean="0">
                          <a:latin typeface="Cambria Math" charset="0"/>
                        </a:rPr>
                        <m:t>,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3000" b="0" i="1" smtClean="0">
                          <a:latin typeface="Cambria Math" charset="0"/>
                        </a:rPr>
                        <m:t>)=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𝑥𝑦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00" y="187785"/>
                <a:ext cx="2159117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o 28"/>
          <p:cNvGrpSpPr/>
          <p:nvPr/>
        </p:nvGrpSpPr>
        <p:grpSpPr>
          <a:xfrm>
            <a:off x="4453247" y="187785"/>
            <a:ext cx="4607626" cy="2389160"/>
            <a:chOff x="4453247" y="187785"/>
            <a:chExt cx="4607626" cy="2389160"/>
          </a:xfrm>
        </p:grpSpPr>
        <p:sp>
          <p:nvSpPr>
            <p:cNvPr id="28" name="Retângulo 27"/>
            <p:cNvSpPr/>
            <p:nvPr/>
          </p:nvSpPr>
          <p:spPr>
            <a:xfrm>
              <a:off x="4453247" y="187785"/>
              <a:ext cx="4607626" cy="238916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>
              <a:off x="4702050" y="360546"/>
              <a:ext cx="4019030" cy="1971907"/>
              <a:chOff x="3723682" y="2011925"/>
              <a:chExt cx="4019030" cy="1971907"/>
            </a:xfrm>
          </p:grpSpPr>
          <p:sp>
            <p:nvSpPr>
              <p:cNvPr id="165" name="Shape 165"/>
              <p:cNvSpPr/>
              <p:nvPr/>
            </p:nvSpPr>
            <p:spPr>
              <a:xfrm>
                <a:off x="4702050" y="2011925"/>
                <a:ext cx="375000" cy="158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6064750" y="2781816"/>
                <a:ext cx="438539" cy="438539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dirty="0">
                    <a:solidFill>
                      <a:schemeClr val="tx1"/>
                    </a:solidFill>
                  </a:rPr>
                  <a:t>*</a:t>
                </a:r>
              </a:p>
            </p:txBody>
          </p:sp>
          <p:cxnSp>
            <p:nvCxnSpPr>
              <p:cNvPr id="5" name="Conector de Seta Reta 4"/>
              <p:cNvCxnSpPr>
                <a:endCxn id="3" idx="2"/>
              </p:cNvCxnSpPr>
              <p:nvPr/>
            </p:nvCxnSpPr>
            <p:spPr>
              <a:xfrm>
                <a:off x="5438899" y="2413409"/>
                <a:ext cx="625851" cy="5876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/>
              <p:cNvCxnSpPr>
                <a:endCxn id="3" idx="2"/>
              </p:cNvCxnSpPr>
              <p:nvPr/>
            </p:nvCxnSpPr>
            <p:spPr>
              <a:xfrm flipV="1">
                <a:off x="5438899" y="3001086"/>
                <a:ext cx="625851" cy="7896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/>
              <p:cNvCxnSpPr/>
              <p:nvPr/>
            </p:nvCxnSpPr>
            <p:spPr>
              <a:xfrm flipH="1">
                <a:off x="4073236" y="3783777"/>
                <a:ext cx="1368168" cy="69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>
              <a:xfrm flipH="1">
                <a:off x="4073236" y="2415296"/>
                <a:ext cx="1388558" cy="34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>
                <a:stCxn id="3" idx="6"/>
              </p:cNvCxnSpPr>
              <p:nvPr/>
            </p:nvCxnSpPr>
            <p:spPr>
              <a:xfrm flipV="1">
                <a:off x="6503289" y="3001085"/>
                <a:ext cx="1239423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CaixaDeTexto 23"/>
              <p:cNvSpPr txBox="1"/>
              <p:nvPr/>
            </p:nvSpPr>
            <p:spPr>
              <a:xfrm>
                <a:off x="4067411" y="201192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4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7" name="CaixaDeTexto 36"/>
              <p:cNvSpPr txBox="1"/>
              <p:nvPr/>
            </p:nvSpPr>
            <p:spPr>
              <a:xfrm>
                <a:off x="4048804" y="3383667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-3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5" name="CaixaDeTexto 24"/>
              <p:cNvSpPr txBox="1"/>
              <p:nvPr/>
            </p:nvSpPr>
            <p:spPr>
              <a:xfrm>
                <a:off x="3724971" y="2170025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x</a:t>
                </a:r>
                <a:endParaRPr lang="pt-BR" sz="2000" dirty="0"/>
              </a:p>
            </p:txBody>
          </p:sp>
          <p:sp>
            <p:nvSpPr>
              <p:cNvPr id="39" name="CaixaDeTexto 38"/>
              <p:cNvSpPr txBox="1"/>
              <p:nvPr/>
            </p:nvSpPr>
            <p:spPr>
              <a:xfrm>
                <a:off x="3723682" y="358372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/>
                  <a:t>y</a:t>
                </a:r>
                <a:endParaRPr lang="pt-BR" sz="2000" dirty="0"/>
              </a:p>
            </p:txBody>
          </p:sp>
          <p:sp>
            <p:nvSpPr>
              <p:cNvPr id="40" name="CaixaDeTexto 39"/>
              <p:cNvSpPr txBox="1"/>
              <p:nvPr/>
            </p:nvSpPr>
            <p:spPr>
              <a:xfrm>
                <a:off x="6534148" y="2600975"/>
                <a:ext cx="2551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f</a:t>
                </a:r>
                <a:endParaRPr lang="pt-BR" sz="2000" dirty="0"/>
              </a:p>
            </p:txBody>
          </p:sp>
          <p:sp>
            <p:nvSpPr>
              <p:cNvPr id="41" name="CaixaDeTexto 40"/>
              <p:cNvSpPr txBox="1"/>
              <p:nvPr/>
            </p:nvSpPr>
            <p:spPr>
              <a:xfrm>
                <a:off x="6769368" y="260097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-12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258925" y="2132398"/>
                <a:ext cx="1265603" cy="8778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5" y="2132398"/>
                <a:ext cx="1265603" cy="8778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/>
              <p:cNvSpPr txBox="1"/>
              <p:nvPr/>
            </p:nvSpPr>
            <p:spPr>
              <a:xfrm>
                <a:off x="2376615" y="2132397"/>
                <a:ext cx="1261051" cy="956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46" name="CaixaDe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615" y="2132397"/>
                <a:ext cx="1261051" cy="9567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hape 340"/>
          <p:cNvCxnSpPr>
            <a:stCxn id="36" idx="0"/>
          </p:cNvCxnSpPr>
          <p:nvPr/>
        </p:nvCxnSpPr>
        <p:spPr>
          <a:xfrm flipH="1" flipV="1">
            <a:off x="5261143" y="2464399"/>
            <a:ext cx="1126032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" name="Shape 342"/>
          <p:cNvPicPr preferRelativeResize="0"/>
          <p:nvPr/>
        </p:nvPicPr>
        <p:blipFill rotWithShape="1">
          <a:blip r:embed="rId6">
            <a:alphaModFix/>
          </a:blip>
          <a:srcRect l="35262" r="36338"/>
          <a:stretch/>
        </p:blipFill>
        <p:spPr>
          <a:xfrm>
            <a:off x="6158575" y="3553999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8" name="CaixaDeTexto 37"/>
          <p:cNvSpPr txBox="1"/>
          <p:nvPr/>
        </p:nvSpPr>
        <p:spPr>
          <a:xfrm>
            <a:off x="5070948" y="2097493"/>
            <a:ext cx="70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EA63FF"/>
                </a:solidFill>
              </a:rPr>
              <a:t>4</a:t>
            </a:r>
            <a:endParaRPr lang="pt-BR" sz="2000" dirty="0">
              <a:solidFill>
                <a:srgbClr val="EA63FF"/>
              </a:solidFill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5045779" y="718701"/>
            <a:ext cx="70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EA63FF"/>
                </a:solidFill>
              </a:rPr>
              <a:t>-3</a:t>
            </a:r>
            <a:endParaRPr lang="pt-BR" sz="2000" dirty="0">
              <a:solidFill>
                <a:srgbClr val="EA6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864784"/>
      </p:ext>
    </p:extLst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12</a:t>
            </a:fld>
            <a:endParaRPr lang="en" sz="2000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508166" y="2339439"/>
            <a:ext cx="56493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 smtClean="0"/>
              <a:t>Entendendo a derivação (soma)</a:t>
            </a:r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302247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e.g. x = </a:t>
            </a:r>
            <a:r>
              <a:rPr lang="en-US" sz="2400" dirty="0">
                <a:solidFill>
                  <a:srgbClr val="38761D"/>
                </a:solidFill>
              </a:rPr>
              <a:t>4</a:t>
            </a:r>
            <a:r>
              <a:rPr lang="en" sz="2400" dirty="0" smtClean="0">
                <a:solidFill>
                  <a:srgbClr val="38761D"/>
                </a:solidFill>
              </a:rPr>
              <a:t>, </a:t>
            </a:r>
            <a:r>
              <a:rPr lang="en" sz="2400" dirty="0">
                <a:solidFill>
                  <a:srgbClr val="38761D"/>
                </a:solidFill>
              </a:rPr>
              <a:t>y = </a:t>
            </a:r>
            <a:r>
              <a:rPr lang="en-US" sz="2400" dirty="0" smtClean="0">
                <a:solidFill>
                  <a:srgbClr val="38761D"/>
                </a:solidFill>
              </a:rPr>
              <a:t>-3</a:t>
            </a:r>
            <a:endParaRPr lang="en" sz="2400" dirty="0">
              <a:solidFill>
                <a:srgbClr val="38761D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303100" y="187785"/>
                <a:ext cx="262738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3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0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mr-IN" sz="3000" i="1" smtClean="0">
                          <a:latin typeface="Cambria Math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000" b="0" i="1" smtClean="0">
                          <a:latin typeface="Cambria Math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00" y="187785"/>
                <a:ext cx="2627386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o 28"/>
          <p:cNvGrpSpPr/>
          <p:nvPr/>
        </p:nvGrpSpPr>
        <p:grpSpPr>
          <a:xfrm>
            <a:off x="4453247" y="187785"/>
            <a:ext cx="4607626" cy="2389160"/>
            <a:chOff x="4453247" y="187785"/>
            <a:chExt cx="4607626" cy="2389160"/>
          </a:xfrm>
        </p:grpSpPr>
        <p:sp>
          <p:nvSpPr>
            <p:cNvPr id="28" name="Retângulo 27"/>
            <p:cNvSpPr/>
            <p:nvPr/>
          </p:nvSpPr>
          <p:spPr>
            <a:xfrm>
              <a:off x="4453247" y="187785"/>
              <a:ext cx="4607626" cy="238916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>
              <a:off x="4702050" y="360546"/>
              <a:ext cx="4019030" cy="1971907"/>
              <a:chOff x="3723682" y="2011925"/>
              <a:chExt cx="4019030" cy="1971907"/>
            </a:xfrm>
          </p:grpSpPr>
          <p:sp>
            <p:nvSpPr>
              <p:cNvPr id="165" name="Shape 165"/>
              <p:cNvSpPr/>
              <p:nvPr/>
            </p:nvSpPr>
            <p:spPr>
              <a:xfrm>
                <a:off x="4702050" y="2011925"/>
                <a:ext cx="375000" cy="158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6064750" y="2781816"/>
                <a:ext cx="438539" cy="438539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dirty="0">
                    <a:solidFill>
                      <a:schemeClr val="tx1"/>
                    </a:solidFill>
                  </a:rPr>
                  <a:t>+</a:t>
                </a:r>
              </a:p>
            </p:txBody>
          </p:sp>
          <p:cxnSp>
            <p:nvCxnSpPr>
              <p:cNvPr id="5" name="Conector de Seta Reta 4"/>
              <p:cNvCxnSpPr>
                <a:endCxn id="3" idx="2"/>
              </p:cNvCxnSpPr>
              <p:nvPr/>
            </p:nvCxnSpPr>
            <p:spPr>
              <a:xfrm>
                <a:off x="5438899" y="2413409"/>
                <a:ext cx="625851" cy="5876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/>
              <p:cNvCxnSpPr>
                <a:endCxn id="3" idx="2"/>
              </p:cNvCxnSpPr>
              <p:nvPr/>
            </p:nvCxnSpPr>
            <p:spPr>
              <a:xfrm flipV="1">
                <a:off x="5438899" y="3001086"/>
                <a:ext cx="625851" cy="7896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/>
              <p:cNvCxnSpPr/>
              <p:nvPr/>
            </p:nvCxnSpPr>
            <p:spPr>
              <a:xfrm flipH="1">
                <a:off x="4073236" y="3783777"/>
                <a:ext cx="1368168" cy="69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>
              <a:xfrm flipH="1">
                <a:off x="4073236" y="2415296"/>
                <a:ext cx="1388558" cy="34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>
                <a:stCxn id="3" idx="6"/>
              </p:cNvCxnSpPr>
              <p:nvPr/>
            </p:nvCxnSpPr>
            <p:spPr>
              <a:xfrm flipV="1">
                <a:off x="6503289" y="3001085"/>
                <a:ext cx="1239423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CaixaDeTexto 23"/>
              <p:cNvSpPr txBox="1"/>
              <p:nvPr/>
            </p:nvSpPr>
            <p:spPr>
              <a:xfrm>
                <a:off x="4067411" y="201192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4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7" name="CaixaDeTexto 36"/>
              <p:cNvSpPr txBox="1"/>
              <p:nvPr/>
            </p:nvSpPr>
            <p:spPr>
              <a:xfrm>
                <a:off x="4048804" y="3383667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-3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5" name="CaixaDeTexto 24"/>
              <p:cNvSpPr txBox="1"/>
              <p:nvPr/>
            </p:nvSpPr>
            <p:spPr>
              <a:xfrm>
                <a:off x="3724971" y="2170025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x</a:t>
                </a:r>
                <a:endParaRPr lang="pt-BR" sz="2000" dirty="0"/>
              </a:p>
            </p:txBody>
          </p:sp>
          <p:sp>
            <p:nvSpPr>
              <p:cNvPr id="39" name="CaixaDeTexto 38"/>
              <p:cNvSpPr txBox="1"/>
              <p:nvPr/>
            </p:nvSpPr>
            <p:spPr>
              <a:xfrm>
                <a:off x="3723682" y="358372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/>
                  <a:t>y</a:t>
                </a:r>
                <a:endParaRPr lang="pt-BR" sz="2000" dirty="0"/>
              </a:p>
            </p:txBody>
          </p:sp>
          <p:sp>
            <p:nvSpPr>
              <p:cNvPr id="40" name="CaixaDeTexto 39"/>
              <p:cNvSpPr txBox="1"/>
              <p:nvPr/>
            </p:nvSpPr>
            <p:spPr>
              <a:xfrm>
                <a:off x="6534148" y="2600975"/>
                <a:ext cx="2551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f</a:t>
                </a:r>
                <a:endParaRPr lang="pt-BR" sz="2000" dirty="0"/>
              </a:p>
            </p:txBody>
          </p:sp>
          <p:sp>
            <p:nvSpPr>
              <p:cNvPr id="41" name="CaixaDeTexto 40"/>
              <p:cNvSpPr txBox="1"/>
              <p:nvPr/>
            </p:nvSpPr>
            <p:spPr>
              <a:xfrm>
                <a:off x="6769368" y="260097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>
                    <a:solidFill>
                      <a:srgbClr val="00B050"/>
                    </a:solidFill>
                  </a:rPr>
                  <a:t>1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258925" y="2132398"/>
                <a:ext cx="1184170" cy="8778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 ?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5" y="2132398"/>
                <a:ext cx="1184170" cy="8778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/>
              <p:cNvSpPr txBox="1"/>
              <p:nvPr/>
            </p:nvSpPr>
            <p:spPr>
              <a:xfrm>
                <a:off x="2376615" y="2132397"/>
                <a:ext cx="1184170" cy="956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 ?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46" name="CaixaDe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615" y="2132397"/>
                <a:ext cx="1184170" cy="9567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7902494"/>
      </p:ext>
    </p:extLst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e.g. x = </a:t>
            </a:r>
            <a:r>
              <a:rPr lang="en-US" sz="2400" dirty="0">
                <a:solidFill>
                  <a:srgbClr val="38761D"/>
                </a:solidFill>
              </a:rPr>
              <a:t>4</a:t>
            </a:r>
            <a:r>
              <a:rPr lang="en" sz="2400" dirty="0" smtClean="0">
                <a:solidFill>
                  <a:srgbClr val="38761D"/>
                </a:solidFill>
              </a:rPr>
              <a:t>, </a:t>
            </a:r>
            <a:r>
              <a:rPr lang="en" sz="2400" dirty="0">
                <a:solidFill>
                  <a:srgbClr val="38761D"/>
                </a:solidFill>
              </a:rPr>
              <a:t>y = </a:t>
            </a:r>
            <a:r>
              <a:rPr lang="en-US" sz="2400" dirty="0" smtClean="0">
                <a:solidFill>
                  <a:srgbClr val="38761D"/>
                </a:solidFill>
              </a:rPr>
              <a:t>-3</a:t>
            </a:r>
            <a:endParaRPr lang="en" sz="2400" dirty="0">
              <a:solidFill>
                <a:srgbClr val="38761D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303100" y="187785"/>
                <a:ext cx="262738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3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0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mr-IN" sz="3000" i="1" smtClean="0">
                          <a:latin typeface="Cambria Math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000" b="0" i="1" smtClean="0">
                          <a:latin typeface="Cambria Math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00" y="187785"/>
                <a:ext cx="2627386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o 28"/>
          <p:cNvGrpSpPr/>
          <p:nvPr/>
        </p:nvGrpSpPr>
        <p:grpSpPr>
          <a:xfrm>
            <a:off x="4453247" y="187785"/>
            <a:ext cx="4607626" cy="2389160"/>
            <a:chOff x="4453247" y="187785"/>
            <a:chExt cx="4607626" cy="2389160"/>
          </a:xfrm>
        </p:grpSpPr>
        <p:sp>
          <p:nvSpPr>
            <p:cNvPr id="28" name="Retângulo 27"/>
            <p:cNvSpPr/>
            <p:nvPr/>
          </p:nvSpPr>
          <p:spPr>
            <a:xfrm>
              <a:off x="4453247" y="187785"/>
              <a:ext cx="4607626" cy="238916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>
              <a:off x="4702050" y="360546"/>
              <a:ext cx="4019030" cy="1971907"/>
              <a:chOff x="3723682" y="2011925"/>
              <a:chExt cx="4019030" cy="1971907"/>
            </a:xfrm>
          </p:grpSpPr>
          <p:sp>
            <p:nvSpPr>
              <p:cNvPr id="165" name="Shape 165"/>
              <p:cNvSpPr/>
              <p:nvPr/>
            </p:nvSpPr>
            <p:spPr>
              <a:xfrm>
                <a:off x="4702050" y="2011925"/>
                <a:ext cx="375000" cy="158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6064750" y="2781816"/>
                <a:ext cx="438539" cy="438539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dirty="0">
                    <a:solidFill>
                      <a:schemeClr val="tx1"/>
                    </a:solidFill>
                  </a:rPr>
                  <a:t>+</a:t>
                </a:r>
              </a:p>
            </p:txBody>
          </p:sp>
          <p:cxnSp>
            <p:nvCxnSpPr>
              <p:cNvPr id="5" name="Conector de Seta Reta 4"/>
              <p:cNvCxnSpPr>
                <a:endCxn id="3" idx="2"/>
              </p:cNvCxnSpPr>
              <p:nvPr/>
            </p:nvCxnSpPr>
            <p:spPr>
              <a:xfrm>
                <a:off x="5438899" y="2413409"/>
                <a:ext cx="625851" cy="5876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/>
              <p:cNvCxnSpPr>
                <a:endCxn id="3" idx="2"/>
              </p:cNvCxnSpPr>
              <p:nvPr/>
            </p:nvCxnSpPr>
            <p:spPr>
              <a:xfrm flipV="1">
                <a:off x="5438899" y="3001086"/>
                <a:ext cx="625851" cy="7896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/>
              <p:cNvCxnSpPr/>
              <p:nvPr/>
            </p:nvCxnSpPr>
            <p:spPr>
              <a:xfrm flipH="1">
                <a:off x="4073236" y="3783777"/>
                <a:ext cx="1368168" cy="69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>
              <a:xfrm flipH="1">
                <a:off x="4073236" y="2415296"/>
                <a:ext cx="1388558" cy="34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>
                <a:stCxn id="3" idx="6"/>
              </p:cNvCxnSpPr>
              <p:nvPr/>
            </p:nvCxnSpPr>
            <p:spPr>
              <a:xfrm flipV="1">
                <a:off x="6503289" y="3001085"/>
                <a:ext cx="1239423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CaixaDeTexto 23"/>
              <p:cNvSpPr txBox="1"/>
              <p:nvPr/>
            </p:nvSpPr>
            <p:spPr>
              <a:xfrm>
                <a:off x="4067411" y="201192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4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7" name="CaixaDeTexto 36"/>
              <p:cNvSpPr txBox="1"/>
              <p:nvPr/>
            </p:nvSpPr>
            <p:spPr>
              <a:xfrm>
                <a:off x="4048804" y="3383667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-3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5" name="CaixaDeTexto 24"/>
              <p:cNvSpPr txBox="1"/>
              <p:nvPr/>
            </p:nvSpPr>
            <p:spPr>
              <a:xfrm>
                <a:off x="3724971" y="2170025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x</a:t>
                </a:r>
                <a:endParaRPr lang="pt-BR" sz="2000" dirty="0"/>
              </a:p>
            </p:txBody>
          </p:sp>
          <p:sp>
            <p:nvSpPr>
              <p:cNvPr id="39" name="CaixaDeTexto 38"/>
              <p:cNvSpPr txBox="1"/>
              <p:nvPr/>
            </p:nvSpPr>
            <p:spPr>
              <a:xfrm>
                <a:off x="3723682" y="358372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/>
                  <a:t>y</a:t>
                </a:r>
                <a:endParaRPr lang="pt-BR" sz="2000" dirty="0"/>
              </a:p>
            </p:txBody>
          </p:sp>
          <p:sp>
            <p:nvSpPr>
              <p:cNvPr id="40" name="CaixaDeTexto 39"/>
              <p:cNvSpPr txBox="1"/>
              <p:nvPr/>
            </p:nvSpPr>
            <p:spPr>
              <a:xfrm>
                <a:off x="6534148" y="2600975"/>
                <a:ext cx="2551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f</a:t>
                </a:r>
                <a:endParaRPr lang="pt-BR" sz="2000" dirty="0"/>
              </a:p>
            </p:txBody>
          </p:sp>
          <p:sp>
            <p:nvSpPr>
              <p:cNvPr id="41" name="CaixaDeTexto 40"/>
              <p:cNvSpPr txBox="1"/>
              <p:nvPr/>
            </p:nvSpPr>
            <p:spPr>
              <a:xfrm>
                <a:off x="6769368" y="260097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>
                    <a:solidFill>
                      <a:srgbClr val="00B050"/>
                    </a:solidFill>
                  </a:rPr>
                  <a:t>1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258925" y="2132398"/>
                <a:ext cx="1257395" cy="8778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5" y="2132398"/>
                <a:ext cx="1257395" cy="8778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/>
              <p:cNvSpPr txBox="1"/>
              <p:nvPr/>
            </p:nvSpPr>
            <p:spPr>
              <a:xfrm>
                <a:off x="2376615" y="2132397"/>
                <a:ext cx="1257395" cy="956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46" name="CaixaDe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615" y="2132397"/>
                <a:ext cx="1257395" cy="9567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544575"/>
      </p:ext>
    </p:extLst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e.g. x = </a:t>
            </a:r>
            <a:r>
              <a:rPr lang="en-US" sz="2400" dirty="0">
                <a:solidFill>
                  <a:srgbClr val="38761D"/>
                </a:solidFill>
              </a:rPr>
              <a:t>4</a:t>
            </a:r>
            <a:r>
              <a:rPr lang="en" sz="2400" dirty="0" smtClean="0">
                <a:solidFill>
                  <a:srgbClr val="38761D"/>
                </a:solidFill>
              </a:rPr>
              <a:t>, </a:t>
            </a:r>
            <a:r>
              <a:rPr lang="en" sz="2400" dirty="0">
                <a:solidFill>
                  <a:srgbClr val="38761D"/>
                </a:solidFill>
              </a:rPr>
              <a:t>y = </a:t>
            </a:r>
            <a:r>
              <a:rPr lang="en-US" sz="2400" dirty="0" smtClean="0">
                <a:solidFill>
                  <a:srgbClr val="38761D"/>
                </a:solidFill>
              </a:rPr>
              <a:t>-3</a:t>
            </a:r>
            <a:endParaRPr lang="en" sz="2400" dirty="0">
              <a:solidFill>
                <a:srgbClr val="38761D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303100" y="187785"/>
                <a:ext cx="262738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3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0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mr-IN" sz="3000" i="1" smtClean="0">
                          <a:latin typeface="Cambria Math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000" b="0" i="1" smtClean="0">
                          <a:latin typeface="Cambria Math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00" y="187785"/>
                <a:ext cx="2627386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o 28"/>
          <p:cNvGrpSpPr/>
          <p:nvPr/>
        </p:nvGrpSpPr>
        <p:grpSpPr>
          <a:xfrm>
            <a:off x="4453247" y="187785"/>
            <a:ext cx="4607626" cy="2389160"/>
            <a:chOff x="4453247" y="187785"/>
            <a:chExt cx="4607626" cy="2389160"/>
          </a:xfrm>
        </p:grpSpPr>
        <p:sp>
          <p:nvSpPr>
            <p:cNvPr id="28" name="Retângulo 27"/>
            <p:cNvSpPr/>
            <p:nvPr/>
          </p:nvSpPr>
          <p:spPr>
            <a:xfrm>
              <a:off x="4453247" y="187785"/>
              <a:ext cx="4607626" cy="238916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>
              <a:off x="4702050" y="360546"/>
              <a:ext cx="4019030" cy="1971907"/>
              <a:chOff x="3723682" y="2011925"/>
              <a:chExt cx="4019030" cy="1971907"/>
            </a:xfrm>
          </p:grpSpPr>
          <p:sp>
            <p:nvSpPr>
              <p:cNvPr id="165" name="Shape 165"/>
              <p:cNvSpPr/>
              <p:nvPr/>
            </p:nvSpPr>
            <p:spPr>
              <a:xfrm>
                <a:off x="4702050" y="2011925"/>
                <a:ext cx="375000" cy="158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6064750" y="2781816"/>
                <a:ext cx="438539" cy="438539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dirty="0">
                    <a:solidFill>
                      <a:schemeClr val="tx1"/>
                    </a:solidFill>
                  </a:rPr>
                  <a:t>+</a:t>
                </a:r>
              </a:p>
            </p:txBody>
          </p:sp>
          <p:cxnSp>
            <p:nvCxnSpPr>
              <p:cNvPr id="5" name="Conector de Seta Reta 4"/>
              <p:cNvCxnSpPr>
                <a:endCxn id="3" idx="2"/>
              </p:cNvCxnSpPr>
              <p:nvPr/>
            </p:nvCxnSpPr>
            <p:spPr>
              <a:xfrm>
                <a:off x="5438899" y="2413409"/>
                <a:ext cx="625851" cy="5876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/>
              <p:cNvCxnSpPr>
                <a:endCxn id="3" idx="2"/>
              </p:cNvCxnSpPr>
              <p:nvPr/>
            </p:nvCxnSpPr>
            <p:spPr>
              <a:xfrm flipV="1">
                <a:off x="5438899" y="3001086"/>
                <a:ext cx="625851" cy="7896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/>
              <p:cNvCxnSpPr/>
              <p:nvPr/>
            </p:nvCxnSpPr>
            <p:spPr>
              <a:xfrm flipH="1">
                <a:off x="4073236" y="3783777"/>
                <a:ext cx="1368168" cy="69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>
              <a:xfrm flipH="1">
                <a:off x="4073236" y="2415296"/>
                <a:ext cx="1388558" cy="34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>
                <a:stCxn id="3" idx="6"/>
              </p:cNvCxnSpPr>
              <p:nvPr/>
            </p:nvCxnSpPr>
            <p:spPr>
              <a:xfrm flipV="1">
                <a:off x="6503289" y="3001085"/>
                <a:ext cx="1239423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CaixaDeTexto 23"/>
              <p:cNvSpPr txBox="1"/>
              <p:nvPr/>
            </p:nvSpPr>
            <p:spPr>
              <a:xfrm>
                <a:off x="4067411" y="201192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4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7" name="CaixaDeTexto 36"/>
              <p:cNvSpPr txBox="1"/>
              <p:nvPr/>
            </p:nvSpPr>
            <p:spPr>
              <a:xfrm>
                <a:off x="4048804" y="3383667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-3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5" name="CaixaDeTexto 24"/>
              <p:cNvSpPr txBox="1"/>
              <p:nvPr/>
            </p:nvSpPr>
            <p:spPr>
              <a:xfrm>
                <a:off x="3724971" y="2170025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x</a:t>
                </a:r>
                <a:endParaRPr lang="pt-BR" sz="2000" dirty="0"/>
              </a:p>
            </p:txBody>
          </p:sp>
          <p:sp>
            <p:nvSpPr>
              <p:cNvPr id="39" name="CaixaDeTexto 38"/>
              <p:cNvSpPr txBox="1"/>
              <p:nvPr/>
            </p:nvSpPr>
            <p:spPr>
              <a:xfrm>
                <a:off x="3723682" y="358372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/>
                  <a:t>y</a:t>
                </a:r>
                <a:endParaRPr lang="pt-BR" sz="2000" dirty="0"/>
              </a:p>
            </p:txBody>
          </p:sp>
          <p:sp>
            <p:nvSpPr>
              <p:cNvPr id="40" name="CaixaDeTexto 39"/>
              <p:cNvSpPr txBox="1"/>
              <p:nvPr/>
            </p:nvSpPr>
            <p:spPr>
              <a:xfrm>
                <a:off x="6534148" y="2600975"/>
                <a:ext cx="2551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f</a:t>
                </a:r>
                <a:endParaRPr lang="pt-BR" sz="2000" dirty="0"/>
              </a:p>
            </p:txBody>
          </p:sp>
          <p:sp>
            <p:nvSpPr>
              <p:cNvPr id="41" name="CaixaDeTexto 40"/>
              <p:cNvSpPr txBox="1"/>
              <p:nvPr/>
            </p:nvSpPr>
            <p:spPr>
              <a:xfrm>
                <a:off x="6769368" y="260097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1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258925" y="2132398"/>
                <a:ext cx="1265603" cy="8778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5" y="2132398"/>
                <a:ext cx="1265603" cy="8778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/>
              <p:cNvSpPr txBox="1"/>
              <p:nvPr/>
            </p:nvSpPr>
            <p:spPr>
              <a:xfrm>
                <a:off x="2376615" y="2132397"/>
                <a:ext cx="1261051" cy="956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46" name="CaixaDe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615" y="2132397"/>
                <a:ext cx="1261051" cy="9567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hape 404"/>
          <p:cNvCxnSpPr>
            <a:stCxn id="43" idx="0"/>
          </p:cNvCxnSpPr>
          <p:nvPr/>
        </p:nvCxnSpPr>
        <p:spPr>
          <a:xfrm flipH="1" flipV="1">
            <a:off x="5355964" y="1051882"/>
            <a:ext cx="2143438" cy="2609566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3" name="Shape 407"/>
          <p:cNvPicPr preferRelativeResize="0"/>
          <p:nvPr/>
        </p:nvPicPr>
        <p:blipFill rotWithShape="1">
          <a:blip r:embed="rId6">
            <a:alphaModFix/>
          </a:blip>
          <a:srcRect r="73509"/>
          <a:stretch/>
        </p:blipFill>
        <p:spPr>
          <a:xfrm>
            <a:off x="7286164" y="3661448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4" name="CaixaDeTexto 43"/>
          <p:cNvSpPr txBox="1"/>
          <p:nvPr/>
        </p:nvSpPr>
        <p:spPr>
          <a:xfrm>
            <a:off x="5045779" y="718701"/>
            <a:ext cx="70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EA63FF"/>
                </a:solidFill>
              </a:rPr>
              <a:t>1</a:t>
            </a:r>
            <a:endParaRPr lang="pt-BR" sz="2000" dirty="0">
              <a:solidFill>
                <a:srgbClr val="EA6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726253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e.g. x = </a:t>
            </a:r>
            <a:r>
              <a:rPr lang="en-US" sz="2400" dirty="0">
                <a:solidFill>
                  <a:srgbClr val="38761D"/>
                </a:solidFill>
              </a:rPr>
              <a:t>4</a:t>
            </a:r>
            <a:r>
              <a:rPr lang="en" sz="2400" dirty="0" smtClean="0">
                <a:solidFill>
                  <a:srgbClr val="38761D"/>
                </a:solidFill>
              </a:rPr>
              <a:t>, </a:t>
            </a:r>
            <a:r>
              <a:rPr lang="en" sz="2400" dirty="0">
                <a:solidFill>
                  <a:srgbClr val="38761D"/>
                </a:solidFill>
              </a:rPr>
              <a:t>y = </a:t>
            </a:r>
            <a:r>
              <a:rPr lang="en-US" sz="2400" dirty="0" smtClean="0">
                <a:solidFill>
                  <a:srgbClr val="38761D"/>
                </a:solidFill>
              </a:rPr>
              <a:t>-3</a:t>
            </a:r>
            <a:endParaRPr lang="en" sz="2400" dirty="0">
              <a:solidFill>
                <a:srgbClr val="38761D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303100" y="187785"/>
                <a:ext cx="262738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3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0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mr-IN" sz="3000" i="1" smtClean="0">
                          <a:latin typeface="Cambria Math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000" b="0" i="1" smtClean="0">
                          <a:latin typeface="Cambria Math" charset="0"/>
                        </a:rPr>
                        <m:t>+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00" y="187785"/>
                <a:ext cx="2627386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o 28"/>
          <p:cNvGrpSpPr/>
          <p:nvPr/>
        </p:nvGrpSpPr>
        <p:grpSpPr>
          <a:xfrm>
            <a:off x="4453247" y="187785"/>
            <a:ext cx="4607626" cy="2389160"/>
            <a:chOff x="4453247" y="187785"/>
            <a:chExt cx="4607626" cy="2389160"/>
          </a:xfrm>
        </p:grpSpPr>
        <p:sp>
          <p:nvSpPr>
            <p:cNvPr id="28" name="Retângulo 27"/>
            <p:cNvSpPr/>
            <p:nvPr/>
          </p:nvSpPr>
          <p:spPr>
            <a:xfrm>
              <a:off x="4453247" y="187785"/>
              <a:ext cx="4607626" cy="238916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>
              <a:off x="4702050" y="360546"/>
              <a:ext cx="4019030" cy="1971907"/>
              <a:chOff x="3723682" y="2011925"/>
              <a:chExt cx="4019030" cy="1971907"/>
            </a:xfrm>
          </p:grpSpPr>
          <p:sp>
            <p:nvSpPr>
              <p:cNvPr id="165" name="Shape 165"/>
              <p:cNvSpPr/>
              <p:nvPr/>
            </p:nvSpPr>
            <p:spPr>
              <a:xfrm>
                <a:off x="4702050" y="2011925"/>
                <a:ext cx="375000" cy="158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6064750" y="2781816"/>
                <a:ext cx="438539" cy="438539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dirty="0">
                    <a:solidFill>
                      <a:schemeClr val="tx1"/>
                    </a:solidFill>
                  </a:rPr>
                  <a:t>*</a:t>
                </a:r>
              </a:p>
            </p:txBody>
          </p:sp>
          <p:cxnSp>
            <p:nvCxnSpPr>
              <p:cNvPr id="5" name="Conector de Seta Reta 4"/>
              <p:cNvCxnSpPr>
                <a:endCxn id="3" idx="2"/>
              </p:cNvCxnSpPr>
              <p:nvPr/>
            </p:nvCxnSpPr>
            <p:spPr>
              <a:xfrm>
                <a:off x="5438899" y="2413409"/>
                <a:ext cx="625851" cy="5876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/>
              <p:cNvCxnSpPr>
                <a:endCxn id="3" idx="2"/>
              </p:cNvCxnSpPr>
              <p:nvPr/>
            </p:nvCxnSpPr>
            <p:spPr>
              <a:xfrm flipV="1">
                <a:off x="5438899" y="3001086"/>
                <a:ext cx="625851" cy="7896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/>
              <p:cNvCxnSpPr/>
              <p:nvPr/>
            </p:nvCxnSpPr>
            <p:spPr>
              <a:xfrm flipH="1">
                <a:off x="4073236" y="3783777"/>
                <a:ext cx="1368168" cy="69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>
              <a:xfrm flipH="1">
                <a:off x="4073236" y="2415296"/>
                <a:ext cx="1388558" cy="34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>
                <a:stCxn id="3" idx="6"/>
              </p:cNvCxnSpPr>
              <p:nvPr/>
            </p:nvCxnSpPr>
            <p:spPr>
              <a:xfrm flipV="1">
                <a:off x="6503289" y="3001085"/>
                <a:ext cx="1239423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CaixaDeTexto 23"/>
              <p:cNvSpPr txBox="1"/>
              <p:nvPr/>
            </p:nvSpPr>
            <p:spPr>
              <a:xfrm>
                <a:off x="4067411" y="201192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4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7" name="CaixaDeTexto 36"/>
              <p:cNvSpPr txBox="1"/>
              <p:nvPr/>
            </p:nvSpPr>
            <p:spPr>
              <a:xfrm>
                <a:off x="4048804" y="3383667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-3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5" name="CaixaDeTexto 24"/>
              <p:cNvSpPr txBox="1"/>
              <p:nvPr/>
            </p:nvSpPr>
            <p:spPr>
              <a:xfrm>
                <a:off x="3724971" y="2170025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x</a:t>
                </a:r>
                <a:endParaRPr lang="pt-BR" sz="2000" dirty="0"/>
              </a:p>
            </p:txBody>
          </p:sp>
          <p:sp>
            <p:nvSpPr>
              <p:cNvPr id="39" name="CaixaDeTexto 38"/>
              <p:cNvSpPr txBox="1"/>
              <p:nvPr/>
            </p:nvSpPr>
            <p:spPr>
              <a:xfrm>
                <a:off x="3723682" y="358372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/>
                  <a:t>y</a:t>
                </a:r>
                <a:endParaRPr lang="pt-BR" sz="2000" dirty="0"/>
              </a:p>
            </p:txBody>
          </p:sp>
          <p:sp>
            <p:nvSpPr>
              <p:cNvPr id="40" name="CaixaDeTexto 39"/>
              <p:cNvSpPr txBox="1"/>
              <p:nvPr/>
            </p:nvSpPr>
            <p:spPr>
              <a:xfrm>
                <a:off x="6534148" y="2600975"/>
                <a:ext cx="2551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f</a:t>
                </a:r>
                <a:endParaRPr lang="pt-BR" sz="2000" dirty="0"/>
              </a:p>
            </p:txBody>
          </p:sp>
          <p:sp>
            <p:nvSpPr>
              <p:cNvPr id="41" name="CaixaDeTexto 40"/>
              <p:cNvSpPr txBox="1"/>
              <p:nvPr/>
            </p:nvSpPr>
            <p:spPr>
              <a:xfrm>
                <a:off x="6769368" y="260097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1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258925" y="2132398"/>
                <a:ext cx="1265603" cy="8778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5" y="2132398"/>
                <a:ext cx="1265603" cy="8778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/>
              <p:cNvSpPr txBox="1"/>
              <p:nvPr/>
            </p:nvSpPr>
            <p:spPr>
              <a:xfrm>
                <a:off x="2376615" y="2132397"/>
                <a:ext cx="1261051" cy="956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46" name="CaixaDe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615" y="2132397"/>
                <a:ext cx="1261051" cy="9567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hape 340"/>
          <p:cNvCxnSpPr>
            <a:stCxn id="36" idx="0"/>
          </p:cNvCxnSpPr>
          <p:nvPr/>
        </p:nvCxnSpPr>
        <p:spPr>
          <a:xfrm flipH="1" flipV="1">
            <a:off x="5261143" y="2464399"/>
            <a:ext cx="1126032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" name="Shape 342"/>
          <p:cNvPicPr preferRelativeResize="0"/>
          <p:nvPr/>
        </p:nvPicPr>
        <p:blipFill rotWithShape="1">
          <a:blip r:embed="rId6">
            <a:alphaModFix/>
          </a:blip>
          <a:srcRect l="35262" r="36338"/>
          <a:stretch/>
        </p:blipFill>
        <p:spPr>
          <a:xfrm>
            <a:off x="6158575" y="3553999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8" name="CaixaDeTexto 37"/>
          <p:cNvSpPr txBox="1"/>
          <p:nvPr/>
        </p:nvSpPr>
        <p:spPr>
          <a:xfrm>
            <a:off x="5070948" y="2097493"/>
            <a:ext cx="70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EA63FF"/>
                </a:solidFill>
              </a:rPr>
              <a:t>1</a:t>
            </a:r>
            <a:endParaRPr lang="pt-BR" sz="2000" dirty="0">
              <a:solidFill>
                <a:srgbClr val="EA63FF"/>
              </a:solidFill>
            </a:endParaRPr>
          </a:p>
        </p:txBody>
      </p:sp>
      <p:sp>
        <p:nvSpPr>
          <p:cNvPr id="44" name="CaixaDeTexto 43"/>
          <p:cNvSpPr txBox="1"/>
          <p:nvPr/>
        </p:nvSpPr>
        <p:spPr>
          <a:xfrm>
            <a:off x="5045779" y="718701"/>
            <a:ext cx="70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EA63FF"/>
                </a:solidFill>
              </a:rPr>
              <a:t>1</a:t>
            </a:r>
            <a:endParaRPr lang="pt-BR" sz="2000" dirty="0">
              <a:solidFill>
                <a:srgbClr val="EA6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632675"/>
      </p:ext>
    </p:extLst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17</a:t>
            </a:fld>
            <a:endParaRPr lang="en" sz="2000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508166" y="2339439"/>
            <a:ext cx="54361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 smtClean="0"/>
              <a:t>Entendendo a derivação (</a:t>
            </a:r>
            <a:r>
              <a:rPr lang="pt-BR" sz="3000" dirty="0" err="1" smtClean="0"/>
              <a:t>max</a:t>
            </a:r>
            <a:r>
              <a:rPr lang="pt-BR" sz="3000" dirty="0" smtClean="0"/>
              <a:t>)</a:t>
            </a:r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1262117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e.g. x = </a:t>
            </a:r>
            <a:r>
              <a:rPr lang="en-US" sz="2400" dirty="0">
                <a:solidFill>
                  <a:srgbClr val="38761D"/>
                </a:solidFill>
              </a:rPr>
              <a:t>4</a:t>
            </a:r>
            <a:r>
              <a:rPr lang="en" sz="2400" dirty="0" smtClean="0">
                <a:solidFill>
                  <a:srgbClr val="38761D"/>
                </a:solidFill>
              </a:rPr>
              <a:t>, </a:t>
            </a:r>
            <a:r>
              <a:rPr lang="en" sz="2400" dirty="0">
                <a:solidFill>
                  <a:srgbClr val="38761D"/>
                </a:solidFill>
              </a:rPr>
              <a:t>y = </a:t>
            </a:r>
            <a:r>
              <a:rPr lang="en-US" sz="2400" dirty="0" smtClean="0">
                <a:solidFill>
                  <a:srgbClr val="38761D"/>
                </a:solidFill>
              </a:rPr>
              <a:t>-3</a:t>
            </a:r>
            <a:endParaRPr lang="en" sz="2400" dirty="0">
              <a:solidFill>
                <a:srgbClr val="38761D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303100" y="187785"/>
                <a:ext cx="332687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3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0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mr-IN" sz="300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charset="0"/>
                        </a:rPr>
                        <m:t>max</m:t>
                      </m:r>
                      <m:r>
                        <a:rPr lang="en-US" sz="3000" b="0" i="1" smtClean="0">
                          <a:latin typeface="Cambria Math" charset="0"/>
                        </a:rPr>
                        <m:t>⁡(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000" b="0" i="1" smtClean="0">
                          <a:latin typeface="Cambria Math" charset="0"/>
                        </a:rPr>
                        <m:t>,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3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00" y="187785"/>
                <a:ext cx="3326872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o 28"/>
          <p:cNvGrpSpPr/>
          <p:nvPr/>
        </p:nvGrpSpPr>
        <p:grpSpPr>
          <a:xfrm>
            <a:off x="4453247" y="187785"/>
            <a:ext cx="4607626" cy="2389160"/>
            <a:chOff x="4453247" y="187785"/>
            <a:chExt cx="4607626" cy="2389160"/>
          </a:xfrm>
        </p:grpSpPr>
        <p:sp>
          <p:nvSpPr>
            <p:cNvPr id="28" name="Retângulo 27"/>
            <p:cNvSpPr/>
            <p:nvPr/>
          </p:nvSpPr>
          <p:spPr>
            <a:xfrm>
              <a:off x="4453247" y="187785"/>
              <a:ext cx="4607626" cy="238916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>
              <a:off x="4702050" y="360546"/>
              <a:ext cx="4019030" cy="1971907"/>
              <a:chOff x="3723682" y="2011925"/>
              <a:chExt cx="4019030" cy="1971907"/>
            </a:xfrm>
          </p:grpSpPr>
          <p:sp>
            <p:nvSpPr>
              <p:cNvPr id="165" name="Shape 165"/>
              <p:cNvSpPr/>
              <p:nvPr/>
            </p:nvSpPr>
            <p:spPr>
              <a:xfrm>
                <a:off x="4702050" y="2011925"/>
                <a:ext cx="375000" cy="158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6064750" y="2781816"/>
                <a:ext cx="438539" cy="438539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dirty="0" smtClean="0">
                    <a:solidFill>
                      <a:schemeClr val="tx1"/>
                    </a:solidFill>
                  </a:rPr>
                  <a:t>m</a:t>
                </a:r>
                <a:endParaRPr lang="pt-BR" sz="3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" name="Conector de Seta Reta 4"/>
              <p:cNvCxnSpPr>
                <a:endCxn id="3" idx="2"/>
              </p:cNvCxnSpPr>
              <p:nvPr/>
            </p:nvCxnSpPr>
            <p:spPr>
              <a:xfrm>
                <a:off x="5438899" y="2413409"/>
                <a:ext cx="625851" cy="5876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/>
              <p:cNvCxnSpPr>
                <a:endCxn id="3" idx="2"/>
              </p:cNvCxnSpPr>
              <p:nvPr/>
            </p:nvCxnSpPr>
            <p:spPr>
              <a:xfrm flipV="1">
                <a:off x="5438899" y="3001086"/>
                <a:ext cx="625851" cy="7896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/>
              <p:cNvCxnSpPr/>
              <p:nvPr/>
            </p:nvCxnSpPr>
            <p:spPr>
              <a:xfrm flipH="1">
                <a:off x="4073236" y="3783777"/>
                <a:ext cx="1368168" cy="69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>
              <a:xfrm flipH="1">
                <a:off x="4073236" y="2415296"/>
                <a:ext cx="1388558" cy="34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>
                <a:stCxn id="3" idx="6"/>
              </p:cNvCxnSpPr>
              <p:nvPr/>
            </p:nvCxnSpPr>
            <p:spPr>
              <a:xfrm flipV="1">
                <a:off x="6503289" y="3001085"/>
                <a:ext cx="1239423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CaixaDeTexto 23"/>
              <p:cNvSpPr txBox="1"/>
              <p:nvPr/>
            </p:nvSpPr>
            <p:spPr>
              <a:xfrm>
                <a:off x="4067411" y="201192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4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7" name="CaixaDeTexto 36"/>
              <p:cNvSpPr txBox="1"/>
              <p:nvPr/>
            </p:nvSpPr>
            <p:spPr>
              <a:xfrm>
                <a:off x="4048804" y="3383667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-3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5" name="CaixaDeTexto 24"/>
              <p:cNvSpPr txBox="1"/>
              <p:nvPr/>
            </p:nvSpPr>
            <p:spPr>
              <a:xfrm>
                <a:off x="3724971" y="2170025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x</a:t>
                </a:r>
                <a:endParaRPr lang="pt-BR" sz="2000" dirty="0"/>
              </a:p>
            </p:txBody>
          </p:sp>
          <p:sp>
            <p:nvSpPr>
              <p:cNvPr id="39" name="CaixaDeTexto 38"/>
              <p:cNvSpPr txBox="1"/>
              <p:nvPr/>
            </p:nvSpPr>
            <p:spPr>
              <a:xfrm>
                <a:off x="3723682" y="358372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/>
                  <a:t>y</a:t>
                </a:r>
                <a:endParaRPr lang="pt-BR" sz="2000" dirty="0"/>
              </a:p>
            </p:txBody>
          </p:sp>
          <p:sp>
            <p:nvSpPr>
              <p:cNvPr id="40" name="CaixaDeTexto 39"/>
              <p:cNvSpPr txBox="1"/>
              <p:nvPr/>
            </p:nvSpPr>
            <p:spPr>
              <a:xfrm>
                <a:off x="6534148" y="2600975"/>
                <a:ext cx="2551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f</a:t>
                </a:r>
                <a:endParaRPr lang="pt-BR" sz="2000" dirty="0"/>
              </a:p>
            </p:txBody>
          </p:sp>
          <p:sp>
            <p:nvSpPr>
              <p:cNvPr id="41" name="CaixaDeTexto 40"/>
              <p:cNvSpPr txBox="1"/>
              <p:nvPr/>
            </p:nvSpPr>
            <p:spPr>
              <a:xfrm>
                <a:off x="6769368" y="260097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>
                    <a:solidFill>
                      <a:srgbClr val="00B050"/>
                    </a:solidFill>
                  </a:rPr>
                  <a:t>4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258925" y="2132398"/>
                <a:ext cx="1184170" cy="8778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 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?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5" y="2132398"/>
                <a:ext cx="1184170" cy="8778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/>
              <p:cNvSpPr txBox="1"/>
              <p:nvPr/>
            </p:nvSpPr>
            <p:spPr>
              <a:xfrm>
                <a:off x="258925" y="3533686"/>
                <a:ext cx="1184170" cy="956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 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?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46" name="CaixaDe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5" y="3533686"/>
                <a:ext cx="1184170" cy="9567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738303"/>
      </p:ext>
    </p:extLst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e.g. x = </a:t>
            </a:r>
            <a:r>
              <a:rPr lang="en-US" sz="2400" dirty="0">
                <a:solidFill>
                  <a:srgbClr val="38761D"/>
                </a:solidFill>
              </a:rPr>
              <a:t>4</a:t>
            </a:r>
            <a:r>
              <a:rPr lang="en" sz="2400" dirty="0" smtClean="0">
                <a:solidFill>
                  <a:srgbClr val="38761D"/>
                </a:solidFill>
              </a:rPr>
              <a:t>, </a:t>
            </a:r>
            <a:r>
              <a:rPr lang="en" sz="2400" dirty="0">
                <a:solidFill>
                  <a:srgbClr val="38761D"/>
                </a:solidFill>
              </a:rPr>
              <a:t>y = </a:t>
            </a:r>
            <a:r>
              <a:rPr lang="en-US" sz="2400" dirty="0" smtClean="0">
                <a:solidFill>
                  <a:srgbClr val="38761D"/>
                </a:solidFill>
              </a:rPr>
              <a:t>-3</a:t>
            </a:r>
            <a:endParaRPr lang="en" sz="2400" dirty="0">
              <a:solidFill>
                <a:srgbClr val="38761D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303100" y="187785"/>
                <a:ext cx="332687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3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0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mr-IN" sz="300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charset="0"/>
                        </a:rPr>
                        <m:t>max</m:t>
                      </m:r>
                      <m:r>
                        <a:rPr lang="en-US" sz="3000" b="0" i="1" smtClean="0">
                          <a:latin typeface="Cambria Math" charset="0"/>
                        </a:rPr>
                        <m:t>⁡(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000" b="0" i="1" smtClean="0">
                          <a:latin typeface="Cambria Math" charset="0"/>
                        </a:rPr>
                        <m:t>,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3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00" y="187785"/>
                <a:ext cx="3326872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o 28"/>
          <p:cNvGrpSpPr/>
          <p:nvPr/>
        </p:nvGrpSpPr>
        <p:grpSpPr>
          <a:xfrm>
            <a:off x="4453247" y="187785"/>
            <a:ext cx="4607626" cy="2389160"/>
            <a:chOff x="4453247" y="187785"/>
            <a:chExt cx="4607626" cy="2389160"/>
          </a:xfrm>
        </p:grpSpPr>
        <p:sp>
          <p:nvSpPr>
            <p:cNvPr id="28" name="Retângulo 27"/>
            <p:cNvSpPr/>
            <p:nvPr/>
          </p:nvSpPr>
          <p:spPr>
            <a:xfrm>
              <a:off x="4453247" y="187785"/>
              <a:ext cx="4607626" cy="238916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>
              <a:off x="4702050" y="360546"/>
              <a:ext cx="4019030" cy="1971907"/>
              <a:chOff x="3723682" y="2011925"/>
              <a:chExt cx="4019030" cy="1971907"/>
            </a:xfrm>
          </p:grpSpPr>
          <p:sp>
            <p:nvSpPr>
              <p:cNvPr id="165" name="Shape 165"/>
              <p:cNvSpPr/>
              <p:nvPr/>
            </p:nvSpPr>
            <p:spPr>
              <a:xfrm>
                <a:off x="4702050" y="2011925"/>
                <a:ext cx="375000" cy="158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6064750" y="2781816"/>
                <a:ext cx="438539" cy="438539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dirty="0" smtClean="0">
                    <a:solidFill>
                      <a:schemeClr val="tx1"/>
                    </a:solidFill>
                  </a:rPr>
                  <a:t>m</a:t>
                </a:r>
                <a:endParaRPr lang="pt-BR" sz="3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" name="Conector de Seta Reta 4"/>
              <p:cNvCxnSpPr>
                <a:endCxn id="3" idx="2"/>
              </p:cNvCxnSpPr>
              <p:nvPr/>
            </p:nvCxnSpPr>
            <p:spPr>
              <a:xfrm>
                <a:off x="5438899" y="2413409"/>
                <a:ext cx="625851" cy="5876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/>
              <p:cNvCxnSpPr>
                <a:endCxn id="3" idx="2"/>
              </p:cNvCxnSpPr>
              <p:nvPr/>
            </p:nvCxnSpPr>
            <p:spPr>
              <a:xfrm flipV="1">
                <a:off x="5438899" y="3001086"/>
                <a:ext cx="625851" cy="7896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/>
              <p:cNvCxnSpPr/>
              <p:nvPr/>
            </p:nvCxnSpPr>
            <p:spPr>
              <a:xfrm flipH="1">
                <a:off x="4073236" y="3783777"/>
                <a:ext cx="1368168" cy="69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>
              <a:xfrm flipH="1">
                <a:off x="4073236" y="2415296"/>
                <a:ext cx="1388558" cy="34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>
                <a:stCxn id="3" idx="6"/>
              </p:cNvCxnSpPr>
              <p:nvPr/>
            </p:nvCxnSpPr>
            <p:spPr>
              <a:xfrm flipV="1">
                <a:off x="6503289" y="3001085"/>
                <a:ext cx="1239423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CaixaDeTexto 23"/>
              <p:cNvSpPr txBox="1"/>
              <p:nvPr/>
            </p:nvSpPr>
            <p:spPr>
              <a:xfrm>
                <a:off x="4067411" y="201192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4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7" name="CaixaDeTexto 36"/>
              <p:cNvSpPr txBox="1"/>
              <p:nvPr/>
            </p:nvSpPr>
            <p:spPr>
              <a:xfrm>
                <a:off x="4048804" y="3383667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-3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5" name="CaixaDeTexto 24"/>
              <p:cNvSpPr txBox="1"/>
              <p:nvPr/>
            </p:nvSpPr>
            <p:spPr>
              <a:xfrm>
                <a:off x="3724971" y="2170025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x</a:t>
                </a:r>
                <a:endParaRPr lang="pt-BR" sz="2000" dirty="0"/>
              </a:p>
            </p:txBody>
          </p:sp>
          <p:sp>
            <p:nvSpPr>
              <p:cNvPr id="39" name="CaixaDeTexto 38"/>
              <p:cNvSpPr txBox="1"/>
              <p:nvPr/>
            </p:nvSpPr>
            <p:spPr>
              <a:xfrm>
                <a:off x="3723682" y="358372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/>
                  <a:t>y</a:t>
                </a:r>
                <a:endParaRPr lang="pt-BR" sz="2000" dirty="0"/>
              </a:p>
            </p:txBody>
          </p:sp>
          <p:sp>
            <p:nvSpPr>
              <p:cNvPr id="40" name="CaixaDeTexto 39"/>
              <p:cNvSpPr txBox="1"/>
              <p:nvPr/>
            </p:nvSpPr>
            <p:spPr>
              <a:xfrm>
                <a:off x="6534148" y="2600975"/>
                <a:ext cx="2551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f</a:t>
                </a:r>
                <a:endParaRPr lang="pt-BR" sz="2000" dirty="0"/>
              </a:p>
            </p:txBody>
          </p:sp>
          <p:sp>
            <p:nvSpPr>
              <p:cNvPr id="41" name="CaixaDeTexto 40"/>
              <p:cNvSpPr txBox="1"/>
              <p:nvPr/>
            </p:nvSpPr>
            <p:spPr>
              <a:xfrm>
                <a:off x="6769368" y="260097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>
                    <a:solidFill>
                      <a:srgbClr val="00B050"/>
                    </a:solidFill>
                  </a:rPr>
                  <a:t>4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258925" y="2132398"/>
                <a:ext cx="2527167" cy="8778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5" y="2132398"/>
                <a:ext cx="2527167" cy="8778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/>
              <p:cNvSpPr txBox="1"/>
              <p:nvPr/>
            </p:nvSpPr>
            <p:spPr>
              <a:xfrm>
                <a:off x="258925" y="3533686"/>
                <a:ext cx="2527167" cy="956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46" name="CaixaDe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5" y="3533686"/>
                <a:ext cx="2527167" cy="9567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554587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pic>
        <p:nvPicPr>
          <p:cNvPr id="52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388" y="1404824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2399" y="845050"/>
            <a:ext cx="2606249" cy="4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2400" y="1931900"/>
            <a:ext cx="3443724" cy="5604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955225" y="2734975"/>
            <a:ext cx="2151869" cy="26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smtClean="0"/>
              <a:t>queremos</a:t>
            </a:r>
            <a:endParaRPr lang="en" sz="2400" dirty="0"/>
          </a:p>
        </p:txBody>
      </p:sp>
      <p:pic>
        <p:nvPicPr>
          <p:cNvPr id="56" name="Shape 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8547" y="2821401"/>
            <a:ext cx="867589" cy="393599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7" name="Shape 57"/>
          <p:cNvSpPr txBox="1"/>
          <p:nvPr/>
        </p:nvSpPr>
        <p:spPr>
          <a:xfrm>
            <a:off x="5622531" y="785725"/>
            <a:ext cx="2217299" cy="54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rgbClr val="0000FF"/>
                </a:solidFill>
              </a:rPr>
              <a:t>Função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" sz="1800" dirty="0" smtClean="0">
                <a:solidFill>
                  <a:srgbClr val="0000FF"/>
                </a:solidFill>
              </a:rPr>
              <a:t>scores</a:t>
            </a:r>
            <a:endParaRPr lang="en" sz="1800" dirty="0">
              <a:solidFill>
                <a:srgbClr val="0000FF"/>
              </a:solidFill>
            </a:endParaRPr>
          </a:p>
        </p:txBody>
      </p:sp>
      <p:sp>
        <p:nvSpPr>
          <p:cNvPr id="58" name="Shape 58"/>
          <p:cNvSpPr txBox="1"/>
          <p:nvPr/>
        </p:nvSpPr>
        <p:spPr>
          <a:xfrm>
            <a:off x="5668988" y="1382400"/>
            <a:ext cx="2217299" cy="54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SVM loss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x="5605825" y="1937475"/>
            <a:ext cx="3668099" cy="54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0000FF"/>
                </a:solidFill>
              </a:rPr>
              <a:t>loss </a:t>
            </a:r>
            <a:r>
              <a:rPr lang="en" sz="1800" dirty="0">
                <a:solidFill>
                  <a:srgbClr val="0000FF"/>
                </a:solidFill>
              </a:rPr>
              <a:t>+ </a:t>
            </a:r>
            <a:r>
              <a:rPr lang="en-US" sz="1800" dirty="0" err="1" smtClean="0">
                <a:solidFill>
                  <a:srgbClr val="0000FF"/>
                </a:solidFill>
              </a:rPr>
              <a:t>regularização</a:t>
            </a:r>
            <a:endParaRPr lang="en" sz="1800" dirty="0">
              <a:solidFill>
                <a:srgbClr val="0000FF"/>
              </a:solidFill>
            </a:endParaRPr>
          </a:p>
        </p:txBody>
      </p:sp>
      <p:sp>
        <p:nvSpPr>
          <p:cNvPr id="60" name="Shape 60"/>
          <p:cNvSpPr txBox="1"/>
          <p:nvPr/>
        </p:nvSpPr>
        <p:spPr>
          <a:xfrm>
            <a:off x="130325" y="18725"/>
            <a:ext cx="6971400" cy="56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 err="1" smtClean="0"/>
              <a:t>Anteriormente</a:t>
            </a:r>
            <a:r>
              <a:rPr lang="mr-IN" sz="2400" dirty="0" smtClean="0"/>
              <a:t>…</a:t>
            </a:r>
            <a:endParaRPr lang="en" sz="2400" dirty="0"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e.g. x = </a:t>
            </a:r>
            <a:r>
              <a:rPr lang="en-US" sz="2400" dirty="0">
                <a:solidFill>
                  <a:srgbClr val="38761D"/>
                </a:solidFill>
              </a:rPr>
              <a:t>4</a:t>
            </a:r>
            <a:r>
              <a:rPr lang="en" sz="2400" dirty="0" smtClean="0">
                <a:solidFill>
                  <a:srgbClr val="38761D"/>
                </a:solidFill>
              </a:rPr>
              <a:t>, </a:t>
            </a:r>
            <a:r>
              <a:rPr lang="en" sz="2400" dirty="0">
                <a:solidFill>
                  <a:srgbClr val="38761D"/>
                </a:solidFill>
              </a:rPr>
              <a:t>y = </a:t>
            </a:r>
            <a:r>
              <a:rPr lang="en-US" sz="2400" dirty="0" smtClean="0">
                <a:solidFill>
                  <a:srgbClr val="38761D"/>
                </a:solidFill>
              </a:rPr>
              <a:t>-3</a:t>
            </a:r>
            <a:endParaRPr lang="en" sz="2400" dirty="0">
              <a:solidFill>
                <a:srgbClr val="38761D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303100" y="187785"/>
                <a:ext cx="332687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3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0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mr-IN" sz="300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charset="0"/>
                        </a:rPr>
                        <m:t>max</m:t>
                      </m:r>
                      <m:r>
                        <a:rPr lang="en-US" sz="3000" b="0" i="1" smtClean="0">
                          <a:latin typeface="Cambria Math" charset="0"/>
                        </a:rPr>
                        <m:t>⁡(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000" b="0" i="1" smtClean="0">
                          <a:latin typeface="Cambria Math" charset="0"/>
                        </a:rPr>
                        <m:t>,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3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00" y="187785"/>
                <a:ext cx="3326872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o 28"/>
          <p:cNvGrpSpPr/>
          <p:nvPr/>
        </p:nvGrpSpPr>
        <p:grpSpPr>
          <a:xfrm>
            <a:off x="4453247" y="187785"/>
            <a:ext cx="4607626" cy="2389160"/>
            <a:chOff x="4453247" y="187785"/>
            <a:chExt cx="4607626" cy="2389160"/>
          </a:xfrm>
        </p:grpSpPr>
        <p:sp>
          <p:nvSpPr>
            <p:cNvPr id="28" name="Retângulo 27"/>
            <p:cNvSpPr/>
            <p:nvPr/>
          </p:nvSpPr>
          <p:spPr>
            <a:xfrm>
              <a:off x="4453247" y="187785"/>
              <a:ext cx="4607626" cy="238916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>
              <a:off x="4702050" y="360546"/>
              <a:ext cx="4019030" cy="1971907"/>
              <a:chOff x="3723682" y="2011925"/>
              <a:chExt cx="4019030" cy="1971907"/>
            </a:xfrm>
          </p:grpSpPr>
          <p:sp>
            <p:nvSpPr>
              <p:cNvPr id="165" name="Shape 165"/>
              <p:cNvSpPr/>
              <p:nvPr/>
            </p:nvSpPr>
            <p:spPr>
              <a:xfrm>
                <a:off x="4702050" y="2011925"/>
                <a:ext cx="375000" cy="158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6064750" y="2781816"/>
                <a:ext cx="438539" cy="438539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dirty="0" smtClean="0">
                    <a:solidFill>
                      <a:schemeClr val="tx1"/>
                    </a:solidFill>
                  </a:rPr>
                  <a:t>m</a:t>
                </a:r>
                <a:endParaRPr lang="pt-BR" sz="3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" name="Conector de Seta Reta 4"/>
              <p:cNvCxnSpPr>
                <a:endCxn id="3" idx="2"/>
              </p:cNvCxnSpPr>
              <p:nvPr/>
            </p:nvCxnSpPr>
            <p:spPr>
              <a:xfrm>
                <a:off x="5438899" y="2413409"/>
                <a:ext cx="625851" cy="5876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/>
              <p:cNvCxnSpPr>
                <a:endCxn id="3" idx="2"/>
              </p:cNvCxnSpPr>
              <p:nvPr/>
            </p:nvCxnSpPr>
            <p:spPr>
              <a:xfrm flipV="1">
                <a:off x="5438899" y="3001086"/>
                <a:ext cx="625851" cy="7896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/>
              <p:cNvCxnSpPr/>
              <p:nvPr/>
            </p:nvCxnSpPr>
            <p:spPr>
              <a:xfrm flipH="1">
                <a:off x="4073236" y="3783777"/>
                <a:ext cx="1368168" cy="69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>
              <a:xfrm flipH="1">
                <a:off x="4073236" y="2415296"/>
                <a:ext cx="1388558" cy="34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>
                <a:stCxn id="3" idx="6"/>
              </p:cNvCxnSpPr>
              <p:nvPr/>
            </p:nvCxnSpPr>
            <p:spPr>
              <a:xfrm flipV="1">
                <a:off x="6503289" y="3001085"/>
                <a:ext cx="1239423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CaixaDeTexto 23"/>
              <p:cNvSpPr txBox="1"/>
              <p:nvPr/>
            </p:nvSpPr>
            <p:spPr>
              <a:xfrm>
                <a:off x="4067411" y="201192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4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7" name="CaixaDeTexto 36"/>
              <p:cNvSpPr txBox="1"/>
              <p:nvPr/>
            </p:nvSpPr>
            <p:spPr>
              <a:xfrm>
                <a:off x="4048804" y="3383667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-3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5" name="CaixaDeTexto 24"/>
              <p:cNvSpPr txBox="1"/>
              <p:nvPr/>
            </p:nvSpPr>
            <p:spPr>
              <a:xfrm>
                <a:off x="3724971" y="2170025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x</a:t>
                </a:r>
                <a:endParaRPr lang="pt-BR" sz="2000" dirty="0"/>
              </a:p>
            </p:txBody>
          </p:sp>
          <p:sp>
            <p:nvSpPr>
              <p:cNvPr id="39" name="CaixaDeTexto 38"/>
              <p:cNvSpPr txBox="1"/>
              <p:nvPr/>
            </p:nvSpPr>
            <p:spPr>
              <a:xfrm>
                <a:off x="3723682" y="358372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/>
                  <a:t>y</a:t>
                </a:r>
                <a:endParaRPr lang="pt-BR" sz="2000" dirty="0"/>
              </a:p>
            </p:txBody>
          </p:sp>
          <p:sp>
            <p:nvSpPr>
              <p:cNvPr id="40" name="CaixaDeTexto 39"/>
              <p:cNvSpPr txBox="1"/>
              <p:nvPr/>
            </p:nvSpPr>
            <p:spPr>
              <a:xfrm>
                <a:off x="6534148" y="2600975"/>
                <a:ext cx="2551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f</a:t>
                </a:r>
                <a:endParaRPr lang="pt-BR" sz="2000" dirty="0"/>
              </a:p>
            </p:txBody>
          </p:sp>
          <p:sp>
            <p:nvSpPr>
              <p:cNvPr id="41" name="CaixaDeTexto 40"/>
              <p:cNvSpPr txBox="1"/>
              <p:nvPr/>
            </p:nvSpPr>
            <p:spPr>
              <a:xfrm>
                <a:off x="6769368" y="260097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>
                    <a:solidFill>
                      <a:srgbClr val="00B050"/>
                    </a:solidFill>
                  </a:rPr>
                  <a:t>4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258925" y="2132398"/>
                <a:ext cx="2527167" cy="8778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5" y="2132398"/>
                <a:ext cx="2527167" cy="8778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/>
              <p:cNvSpPr txBox="1"/>
              <p:nvPr/>
            </p:nvSpPr>
            <p:spPr>
              <a:xfrm>
                <a:off x="258925" y="3533686"/>
                <a:ext cx="2527167" cy="956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46" name="CaixaDe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5" y="3533686"/>
                <a:ext cx="2527167" cy="9567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hape 404"/>
          <p:cNvCxnSpPr/>
          <p:nvPr/>
        </p:nvCxnSpPr>
        <p:spPr>
          <a:xfrm flipH="1" flipV="1">
            <a:off x="5355964" y="1051882"/>
            <a:ext cx="2143438" cy="2609566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3" name="Shape 407"/>
          <p:cNvPicPr preferRelativeResize="0"/>
          <p:nvPr/>
        </p:nvPicPr>
        <p:blipFill rotWithShape="1">
          <a:blip r:embed="rId6">
            <a:alphaModFix/>
          </a:blip>
          <a:srcRect r="73509"/>
          <a:stretch/>
        </p:blipFill>
        <p:spPr>
          <a:xfrm>
            <a:off x="7286164" y="3661448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4" name="CaixaDeTexto 33"/>
          <p:cNvSpPr txBox="1"/>
          <p:nvPr/>
        </p:nvSpPr>
        <p:spPr>
          <a:xfrm>
            <a:off x="5045779" y="718701"/>
            <a:ext cx="70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EA63FF"/>
                </a:solidFill>
              </a:rPr>
              <a:t>1</a:t>
            </a:r>
            <a:endParaRPr lang="pt-BR" sz="2000" dirty="0">
              <a:solidFill>
                <a:srgbClr val="EA6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379336"/>
      </p:ext>
    </p:extLst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e.g. x = </a:t>
            </a:r>
            <a:r>
              <a:rPr lang="en-US" sz="2400" dirty="0">
                <a:solidFill>
                  <a:srgbClr val="38761D"/>
                </a:solidFill>
              </a:rPr>
              <a:t>4</a:t>
            </a:r>
            <a:r>
              <a:rPr lang="en" sz="2400" dirty="0" smtClean="0">
                <a:solidFill>
                  <a:srgbClr val="38761D"/>
                </a:solidFill>
              </a:rPr>
              <a:t>, </a:t>
            </a:r>
            <a:r>
              <a:rPr lang="en" sz="2400" dirty="0">
                <a:solidFill>
                  <a:srgbClr val="38761D"/>
                </a:solidFill>
              </a:rPr>
              <a:t>y = </a:t>
            </a:r>
            <a:r>
              <a:rPr lang="en-US" sz="2400" dirty="0" smtClean="0">
                <a:solidFill>
                  <a:srgbClr val="38761D"/>
                </a:solidFill>
              </a:rPr>
              <a:t>-3</a:t>
            </a:r>
            <a:endParaRPr lang="en" sz="2400" dirty="0">
              <a:solidFill>
                <a:srgbClr val="38761D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303100" y="187785"/>
                <a:ext cx="3326872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3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3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000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mr-IN" sz="300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charset="0"/>
                        </a:rPr>
                        <m:t>max</m:t>
                      </m:r>
                      <m:r>
                        <a:rPr lang="en-US" sz="3000" b="0" i="1" smtClean="0">
                          <a:latin typeface="Cambria Math" charset="0"/>
                        </a:rPr>
                        <m:t>⁡(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000" b="0" i="1" smtClean="0">
                          <a:latin typeface="Cambria Math" charset="0"/>
                        </a:rPr>
                        <m:t>,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3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00" y="187785"/>
                <a:ext cx="3326872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o 28"/>
          <p:cNvGrpSpPr/>
          <p:nvPr/>
        </p:nvGrpSpPr>
        <p:grpSpPr>
          <a:xfrm>
            <a:off x="4453247" y="187785"/>
            <a:ext cx="4607626" cy="2389160"/>
            <a:chOff x="4453247" y="187785"/>
            <a:chExt cx="4607626" cy="2389160"/>
          </a:xfrm>
        </p:grpSpPr>
        <p:sp>
          <p:nvSpPr>
            <p:cNvPr id="28" name="Retângulo 27"/>
            <p:cNvSpPr/>
            <p:nvPr/>
          </p:nvSpPr>
          <p:spPr>
            <a:xfrm>
              <a:off x="4453247" y="187785"/>
              <a:ext cx="4607626" cy="238916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>
              <a:off x="4702050" y="360546"/>
              <a:ext cx="4019030" cy="1971907"/>
              <a:chOff x="3723682" y="2011925"/>
              <a:chExt cx="4019030" cy="1971907"/>
            </a:xfrm>
          </p:grpSpPr>
          <p:sp>
            <p:nvSpPr>
              <p:cNvPr id="165" name="Shape 165"/>
              <p:cNvSpPr/>
              <p:nvPr/>
            </p:nvSpPr>
            <p:spPr>
              <a:xfrm>
                <a:off x="4702050" y="2011925"/>
                <a:ext cx="375000" cy="158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6064750" y="2781816"/>
                <a:ext cx="438539" cy="438539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dirty="0" smtClean="0">
                    <a:solidFill>
                      <a:schemeClr val="tx1"/>
                    </a:solidFill>
                  </a:rPr>
                  <a:t>m</a:t>
                </a:r>
                <a:endParaRPr lang="pt-BR" sz="3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" name="Conector de Seta Reta 4"/>
              <p:cNvCxnSpPr>
                <a:endCxn id="3" idx="2"/>
              </p:cNvCxnSpPr>
              <p:nvPr/>
            </p:nvCxnSpPr>
            <p:spPr>
              <a:xfrm>
                <a:off x="5438899" y="2413409"/>
                <a:ext cx="625851" cy="5876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/>
              <p:cNvCxnSpPr>
                <a:endCxn id="3" idx="2"/>
              </p:cNvCxnSpPr>
              <p:nvPr/>
            </p:nvCxnSpPr>
            <p:spPr>
              <a:xfrm flipV="1">
                <a:off x="5438899" y="3001086"/>
                <a:ext cx="625851" cy="7896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/>
              <p:cNvCxnSpPr/>
              <p:nvPr/>
            </p:nvCxnSpPr>
            <p:spPr>
              <a:xfrm flipH="1">
                <a:off x="4073236" y="3783777"/>
                <a:ext cx="1368168" cy="69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>
              <a:xfrm flipH="1">
                <a:off x="4073236" y="2415296"/>
                <a:ext cx="1388558" cy="34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>
                <a:stCxn id="3" idx="6"/>
              </p:cNvCxnSpPr>
              <p:nvPr/>
            </p:nvCxnSpPr>
            <p:spPr>
              <a:xfrm flipV="1">
                <a:off x="6503289" y="3001085"/>
                <a:ext cx="1239423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CaixaDeTexto 23"/>
              <p:cNvSpPr txBox="1"/>
              <p:nvPr/>
            </p:nvSpPr>
            <p:spPr>
              <a:xfrm>
                <a:off x="4067411" y="201192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4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7" name="CaixaDeTexto 36"/>
              <p:cNvSpPr txBox="1"/>
              <p:nvPr/>
            </p:nvSpPr>
            <p:spPr>
              <a:xfrm>
                <a:off x="4048804" y="3383667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-3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5" name="CaixaDeTexto 24"/>
              <p:cNvSpPr txBox="1"/>
              <p:nvPr/>
            </p:nvSpPr>
            <p:spPr>
              <a:xfrm>
                <a:off x="3724971" y="2170025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x</a:t>
                </a:r>
                <a:endParaRPr lang="pt-BR" sz="2000" dirty="0"/>
              </a:p>
            </p:txBody>
          </p:sp>
          <p:sp>
            <p:nvSpPr>
              <p:cNvPr id="39" name="CaixaDeTexto 38"/>
              <p:cNvSpPr txBox="1"/>
              <p:nvPr/>
            </p:nvSpPr>
            <p:spPr>
              <a:xfrm>
                <a:off x="3723682" y="358372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/>
                  <a:t>y</a:t>
                </a:r>
                <a:endParaRPr lang="pt-BR" sz="2000" dirty="0"/>
              </a:p>
            </p:txBody>
          </p:sp>
          <p:sp>
            <p:nvSpPr>
              <p:cNvPr id="40" name="CaixaDeTexto 39"/>
              <p:cNvSpPr txBox="1"/>
              <p:nvPr/>
            </p:nvSpPr>
            <p:spPr>
              <a:xfrm>
                <a:off x="6534148" y="2600975"/>
                <a:ext cx="2551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f</a:t>
                </a:r>
                <a:endParaRPr lang="pt-BR" sz="2000" dirty="0"/>
              </a:p>
            </p:txBody>
          </p:sp>
          <p:sp>
            <p:nvSpPr>
              <p:cNvPr id="41" name="CaixaDeTexto 40"/>
              <p:cNvSpPr txBox="1"/>
              <p:nvPr/>
            </p:nvSpPr>
            <p:spPr>
              <a:xfrm>
                <a:off x="6769368" y="260097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>
                    <a:solidFill>
                      <a:srgbClr val="00B050"/>
                    </a:solidFill>
                  </a:rPr>
                  <a:t>4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258925" y="2132398"/>
                <a:ext cx="2527167" cy="8778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5" y="2132398"/>
                <a:ext cx="2527167" cy="8778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/>
              <p:cNvSpPr txBox="1"/>
              <p:nvPr/>
            </p:nvSpPr>
            <p:spPr>
              <a:xfrm>
                <a:off x="258925" y="3533686"/>
                <a:ext cx="2527167" cy="956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≥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46" name="CaixaDe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5" y="3533686"/>
                <a:ext cx="2527167" cy="9567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hape 340"/>
          <p:cNvCxnSpPr/>
          <p:nvPr/>
        </p:nvCxnSpPr>
        <p:spPr>
          <a:xfrm flipH="1" flipV="1">
            <a:off x="5261143" y="2464399"/>
            <a:ext cx="1126032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3" name="Shape 342"/>
          <p:cNvPicPr preferRelativeResize="0"/>
          <p:nvPr/>
        </p:nvPicPr>
        <p:blipFill rotWithShape="1">
          <a:blip r:embed="rId6">
            <a:alphaModFix/>
          </a:blip>
          <a:srcRect l="35262" r="36338"/>
          <a:stretch/>
        </p:blipFill>
        <p:spPr>
          <a:xfrm>
            <a:off x="6158575" y="3553999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4" name="CaixaDeTexto 33"/>
          <p:cNvSpPr txBox="1"/>
          <p:nvPr/>
        </p:nvSpPr>
        <p:spPr>
          <a:xfrm>
            <a:off x="5070948" y="2097493"/>
            <a:ext cx="70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EA63FF"/>
                </a:solidFill>
              </a:rPr>
              <a:t>0</a:t>
            </a:r>
            <a:endParaRPr lang="pt-BR" sz="2000" dirty="0">
              <a:solidFill>
                <a:srgbClr val="EA63FF"/>
              </a:solidFill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5045779" y="718701"/>
            <a:ext cx="707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EA63FF"/>
                </a:solidFill>
              </a:rPr>
              <a:t>1</a:t>
            </a:r>
            <a:endParaRPr lang="pt-BR" sz="2000" dirty="0">
              <a:solidFill>
                <a:srgbClr val="EA6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120930"/>
      </p:ext>
    </p:extLst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22</a:t>
            </a:fld>
            <a:endParaRPr lang="en" sz="2000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508166" y="2339439"/>
            <a:ext cx="6044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 smtClean="0"/>
              <a:t>Entendendo a derivação</a:t>
            </a:r>
          </a:p>
          <a:p>
            <a:pPr algn="ctr"/>
            <a:r>
              <a:rPr lang="pt-BR" sz="3000" dirty="0"/>
              <a:t>(</a:t>
            </a:r>
            <a:r>
              <a:rPr lang="pt-BR" sz="3000" dirty="0" smtClean="0"/>
              <a:t>Composição de funções)</a:t>
            </a:r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1705726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89021"/>
      </p:ext>
    </p:extLst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7" name="Shape 1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 err="1" smtClean="0"/>
              <a:t>obj</a:t>
            </a:r>
            <a:r>
              <a:rPr lang="en" sz="2400" dirty="0" smtClean="0"/>
              <a:t>: </a:t>
            </a:r>
            <a:endParaRPr lang="en" sz="2400" dirty="0"/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25</a:t>
            </a:fld>
            <a:endParaRPr lang="en"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obj</a:t>
            </a:r>
            <a:r>
              <a:rPr lang="en" sz="2400" dirty="0" smtClean="0"/>
              <a:t>: </a:t>
            </a:r>
            <a:endParaRPr lang="en" sz="2400" dirty="0"/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1" name="Shape 22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obj</a:t>
            </a:r>
            <a:r>
              <a:rPr lang="en" sz="2400" dirty="0" smtClean="0"/>
              <a:t>: </a:t>
            </a:r>
            <a:endParaRPr lang="en" sz="2400" dirty="0"/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3" name="Shape 233"/>
          <p:cNvCxnSpPr>
            <a:stCxn id="232" idx="0"/>
            <a:endCxn id="234" idx="2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4" name="Shape 244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obj</a:t>
            </a:r>
            <a:r>
              <a:rPr lang="en" sz="2400" dirty="0" smtClean="0"/>
              <a:t>: </a:t>
            </a:r>
            <a:endParaRPr lang="en" sz="2400" dirty="0"/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>
            <a:stCxn id="256" idx="0"/>
          </p:cNvCxnSpPr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4" name="Shape 2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obj</a:t>
            </a:r>
            <a:r>
              <a:rPr lang="en" sz="2400" dirty="0" smtClean="0"/>
              <a:t>: </a:t>
            </a:r>
            <a:endParaRPr lang="en" sz="2400" dirty="0"/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78" name="Shape 278"/>
          <p:cNvCxnSpPr>
            <a:stCxn id="279" idx="0"/>
          </p:cNvCxnSpPr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29</a:t>
            </a:fld>
            <a:endParaRPr lang="en"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9" name="Shape 289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obj</a:t>
            </a:r>
            <a:r>
              <a:rPr lang="en" sz="2400" dirty="0" smtClean="0"/>
              <a:t>: </a:t>
            </a:r>
            <a:endParaRPr lang="en" sz="2400" dirty="0"/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00" name="Shape 300"/>
          <p:cNvCxnSpPr>
            <a:stCxn id="301" idx="0"/>
          </p:cNvCxnSpPr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68" name="Shape 68"/>
          <p:cNvSpPr txBox="1"/>
          <p:nvPr/>
        </p:nvSpPr>
        <p:spPr>
          <a:xfrm>
            <a:off x="91350" y="-61050"/>
            <a:ext cx="2409600" cy="73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dirty="0" err="1" smtClean="0"/>
              <a:t>Otimização</a:t>
            </a:r>
            <a:endParaRPr lang="en" sz="3000" dirty="0"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27" y="706650"/>
            <a:ext cx="4439000" cy="27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455" y="2358304"/>
            <a:ext cx="337852" cy="452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8100" y="3277175"/>
            <a:ext cx="5049150" cy="9016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obj</a:t>
            </a:r>
            <a:r>
              <a:rPr lang="en" sz="2400" dirty="0" smtClean="0"/>
              <a:t>: </a:t>
            </a:r>
            <a:endParaRPr lang="en" sz="2400" dirty="0"/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6949821" y="1101125"/>
            <a:ext cx="1506299" cy="1334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31</a:t>
            </a:fld>
            <a:endParaRPr lang="en"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1" name="Shape 33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obj</a:t>
            </a:r>
            <a:r>
              <a:rPr lang="en" sz="2400" dirty="0" smtClean="0"/>
              <a:t>: </a:t>
            </a:r>
            <a:endParaRPr lang="en" sz="2400" dirty="0"/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stCxn id="341" idx="0"/>
            <a:endCxn id="332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9" name="Shape 3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32</a:t>
            </a:fld>
            <a:endParaRPr lang="en"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2" name="Shape 352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obj</a:t>
            </a:r>
            <a:r>
              <a:rPr lang="en" sz="2400" dirty="0" smtClean="0"/>
              <a:t>: </a:t>
            </a:r>
            <a:endParaRPr lang="en" sz="2400" dirty="0"/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47450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1" name="Shape 361"/>
          <p:cNvSpPr txBox="1"/>
          <p:nvPr/>
        </p:nvSpPr>
        <p:spPr>
          <a:xfrm>
            <a:off x="5201147" y="2663625"/>
            <a:ext cx="2729322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>
                <a:solidFill>
                  <a:srgbClr val="38761D"/>
                </a:solidFill>
              </a:rPr>
              <a:t>Regra</a:t>
            </a:r>
            <a:r>
              <a:rPr lang="en-US" sz="2400" dirty="0" smtClean="0">
                <a:solidFill>
                  <a:srgbClr val="38761D"/>
                </a:solidFill>
              </a:rPr>
              <a:t> da </a:t>
            </a:r>
            <a:r>
              <a:rPr lang="en-US" sz="2400" dirty="0" err="1" smtClean="0">
                <a:solidFill>
                  <a:srgbClr val="38761D"/>
                </a:solidFill>
              </a:rPr>
              <a:t>cadeia</a:t>
            </a:r>
            <a:r>
              <a:rPr lang="en" sz="2400" dirty="0" smtClean="0">
                <a:solidFill>
                  <a:srgbClr val="38761D"/>
                </a:solidFill>
              </a:rPr>
              <a:t>:</a:t>
            </a:r>
            <a:endParaRPr lang="en" sz="2400" dirty="0">
              <a:solidFill>
                <a:srgbClr val="38761D"/>
              </a:solidFill>
            </a:endParaRPr>
          </a:p>
        </p:txBody>
      </p:sp>
      <p:cxnSp>
        <p:nvCxnSpPr>
          <p:cNvPr id="362" name="Shape 362"/>
          <p:cNvCxnSpPr>
            <a:stCxn id="363" idx="0"/>
            <a:endCxn id="364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5510312" y="3171387"/>
            <a:ext cx="504455" cy="6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l="53855" r="26252"/>
          <a:stretch/>
        </p:blipFill>
        <p:spPr>
          <a:xfrm>
            <a:off x="6900100" y="3185925"/>
            <a:ext cx="504450" cy="6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4" name="Shape 37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33</a:t>
            </a:fld>
            <a:endParaRPr lang="en"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7" name="Shape 3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obj</a:t>
            </a:r>
            <a:r>
              <a:rPr lang="en" sz="2400" dirty="0" smtClean="0"/>
              <a:t>: </a:t>
            </a:r>
            <a:endParaRPr lang="en" sz="2400" dirty="0"/>
          </a:p>
        </p:txBody>
      </p:sp>
      <p:pic>
        <p:nvPicPr>
          <p:cNvPr id="384" name="Shape 3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>
            <a:stCxn id="386" idx="0"/>
            <a:endCxn id="377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7" name="Shape 38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4" name="Shape 39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34</a:t>
            </a:fld>
            <a:endParaRPr lang="en"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obj</a:t>
            </a:r>
            <a:r>
              <a:rPr lang="en" sz="2400" dirty="0" smtClean="0"/>
              <a:t>: </a:t>
            </a:r>
            <a:endParaRPr lang="en" sz="2400" dirty="0"/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>
            <a:stCxn id="405" idx="0"/>
            <a:endCxn id="406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8" name="Shape 361"/>
          <p:cNvSpPr txBox="1"/>
          <p:nvPr/>
        </p:nvSpPr>
        <p:spPr>
          <a:xfrm>
            <a:off x="5201147" y="2663625"/>
            <a:ext cx="2729322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>
                <a:solidFill>
                  <a:srgbClr val="38761D"/>
                </a:solidFill>
              </a:rPr>
              <a:t>Regra</a:t>
            </a:r>
            <a:r>
              <a:rPr lang="en-US" sz="2400" dirty="0" smtClean="0">
                <a:solidFill>
                  <a:srgbClr val="38761D"/>
                </a:solidFill>
              </a:rPr>
              <a:t> da </a:t>
            </a:r>
            <a:r>
              <a:rPr lang="en-US" sz="2400" dirty="0" err="1" smtClean="0">
                <a:solidFill>
                  <a:srgbClr val="38761D"/>
                </a:solidFill>
              </a:rPr>
              <a:t>cadeia</a:t>
            </a:r>
            <a:r>
              <a:rPr lang="en" sz="2400" dirty="0" smtClean="0">
                <a:solidFill>
                  <a:srgbClr val="38761D"/>
                </a:solidFill>
              </a:rPr>
              <a:t>:</a:t>
            </a:r>
            <a:endParaRPr lang="en" sz="2400" dirty="0">
              <a:solidFill>
                <a:srgbClr val="38761D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35</a:t>
            </a:fld>
            <a:endParaRPr lang="en"/>
          </a:p>
        </p:txBody>
      </p:sp>
      <p:sp>
        <p:nvSpPr>
          <p:cNvPr id="415" name="Shape 415"/>
          <p:cNvSpPr/>
          <p:nvPr/>
        </p:nvSpPr>
        <p:spPr>
          <a:xfrm>
            <a:off x="2976200" y="494750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16" name="Shape 416"/>
          <p:cNvCxnSpPr/>
          <p:nvPr/>
        </p:nvCxnSpPr>
        <p:spPr>
          <a:xfrm rot="10800000" flipH="1">
            <a:off x="702175" y="2976175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7" name="Shape 417"/>
          <p:cNvCxnSpPr/>
          <p:nvPr/>
        </p:nvCxnSpPr>
        <p:spPr>
          <a:xfrm>
            <a:off x="989425" y="470775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>
            <a:stCxn id="415" idx="6"/>
          </p:cNvCxnSpPr>
          <p:nvPr/>
        </p:nvCxnSpPr>
        <p:spPr>
          <a:xfrm>
            <a:off x="6470899" y="2242099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19" name="Shape 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23310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20" name="Shape 4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061025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21" name="Shape 4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175870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22" name="Shape 422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dirty="0" err="1" smtClean="0">
                <a:solidFill>
                  <a:srgbClr val="38761D"/>
                </a:solidFill>
              </a:rPr>
              <a:t>Ativações</a:t>
            </a:r>
            <a:endParaRPr lang="en" sz="3000" dirty="0">
              <a:solidFill>
                <a:srgbClr val="38761D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36</a:t>
            </a:fld>
            <a:endParaRPr lang="en"/>
          </a:p>
        </p:txBody>
      </p:sp>
      <p:sp>
        <p:nvSpPr>
          <p:cNvPr id="428" name="Shape 428"/>
          <p:cNvSpPr/>
          <p:nvPr/>
        </p:nvSpPr>
        <p:spPr>
          <a:xfrm>
            <a:off x="2976200" y="494750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29" name="Shape 429"/>
          <p:cNvCxnSpPr/>
          <p:nvPr/>
        </p:nvCxnSpPr>
        <p:spPr>
          <a:xfrm rot="10800000" flipH="1">
            <a:off x="702175" y="2976175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30" name="Shape 430"/>
          <p:cNvCxnSpPr/>
          <p:nvPr/>
        </p:nvCxnSpPr>
        <p:spPr>
          <a:xfrm>
            <a:off x="989425" y="470775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31" name="Shape 431"/>
          <p:cNvCxnSpPr>
            <a:stCxn id="428" idx="6"/>
          </p:cNvCxnSpPr>
          <p:nvPr/>
        </p:nvCxnSpPr>
        <p:spPr>
          <a:xfrm>
            <a:off x="6470899" y="2242099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23310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33" name="Shape 4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061025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34" name="Shape 4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175870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35" name="Shape 435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3000" dirty="0" err="1">
                <a:solidFill>
                  <a:srgbClr val="38761D"/>
                </a:solidFill>
              </a:rPr>
              <a:t>Ativações</a:t>
            </a:r>
            <a:endParaRPr lang="en" sz="3000" dirty="0">
              <a:solidFill>
                <a:srgbClr val="38761D"/>
              </a:solidFill>
            </a:endParaRPr>
          </a:p>
        </p:txBody>
      </p:sp>
      <p:pic>
        <p:nvPicPr>
          <p:cNvPr id="436" name="Shape 4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2" y="1290437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37" name="Shape 4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2493037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38" name="Shape 438"/>
          <p:cNvSpPr txBox="1"/>
          <p:nvPr/>
        </p:nvSpPr>
        <p:spPr>
          <a:xfrm>
            <a:off x="3945275" y="893675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0000"/>
                </a:solidFill>
              </a:rPr>
              <a:t>“gradient</a:t>
            </a:r>
            <a:r>
              <a:rPr lang="en-US" sz="1800" dirty="0" smtClean="0">
                <a:solidFill>
                  <a:srgbClr val="FF0000"/>
                </a:solidFill>
              </a:rPr>
              <a:t>e local</a:t>
            </a:r>
            <a:r>
              <a:rPr lang="en" sz="1800" dirty="0" smtClean="0">
                <a:solidFill>
                  <a:srgbClr val="FF0000"/>
                </a:solidFill>
              </a:rPr>
              <a:t>”</a:t>
            </a:r>
            <a:endParaRPr lang="en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37</a:t>
            </a:fld>
            <a:endParaRPr lang="en"/>
          </a:p>
        </p:txBody>
      </p:sp>
      <p:sp>
        <p:nvSpPr>
          <p:cNvPr id="444" name="Shape 444"/>
          <p:cNvSpPr/>
          <p:nvPr/>
        </p:nvSpPr>
        <p:spPr>
          <a:xfrm>
            <a:off x="2976200" y="494750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45" name="Shape 445"/>
          <p:cNvCxnSpPr/>
          <p:nvPr/>
        </p:nvCxnSpPr>
        <p:spPr>
          <a:xfrm rot="10800000" flipH="1">
            <a:off x="702175" y="2976175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6" name="Shape 446"/>
          <p:cNvCxnSpPr/>
          <p:nvPr/>
        </p:nvCxnSpPr>
        <p:spPr>
          <a:xfrm>
            <a:off x="989425" y="470775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47" name="Shape 447"/>
          <p:cNvCxnSpPr>
            <a:stCxn id="444" idx="6"/>
          </p:cNvCxnSpPr>
          <p:nvPr/>
        </p:nvCxnSpPr>
        <p:spPr>
          <a:xfrm>
            <a:off x="6470899" y="2242099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23310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49" name="Shape 4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061025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50" name="Shape 4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175870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51" name="Shape 451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3000" dirty="0" err="1">
                <a:solidFill>
                  <a:srgbClr val="38761D"/>
                </a:solidFill>
              </a:rPr>
              <a:t>Ativações</a:t>
            </a:r>
            <a:endParaRPr lang="en" sz="3000" dirty="0">
              <a:solidFill>
                <a:srgbClr val="38761D"/>
              </a:solidFill>
            </a:endParaRPr>
          </a:p>
        </p:txBody>
      </p:sp>
      <p:pic>
        <p:nvPicPr>
          <p:cNvPr id="452" name="Shape 4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2" y="1290437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53" name="Shape 4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2493037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54" name="Shape 454"/>
          <p:cNvSpPr txBox="1"/>
          <p:nvPr/>
        </p:nvSpPr>
        <p:spPr>
          <a:xfrm>
            <a:off x="3945275" y="893675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 smtClean="0">
                <a:solidFill>
                  <a:srgbClr val="FF0000"/>
                </a:solidFill>
              </a:rPr>
              <a:t>“gradient</a:t>
            </a:r>
            <a:r>
              <a:rPr lang="en-US" sz="1800" dirty="0" smtClean="0">
                <a:solidFill>
                  <a:srgbClr val="FF0000"/>
                </a:solidFill>
              </a:rPr>
              <a:t>e </a:t>
            </a:r>
            <a:r>
              <a:rPr lang="en" sz="1800" dirty="0" smtClean="0">
                <a:solidFill>
                  <a:srgbClr val="FF0000"/>
                </a:solidFill>
              </a:rPr>
              <a:t>local”</a:t>
            </a:r>
            <a:endParaRPr lang="en" sz="1800" dirty="0">
              <a:solidFill>
                <a:srgbClr val="FF0000"/>
              </a:solidFill>
            </a:endParaRPr>
          </a:p>
        </p:txBody>
      </p:sp>
      <p:cxnSp>
        <p:nvCxnSpPr>
          <p:cNvPr id="455" name="Shape 455"/>
          <p:cNvCxnSpPr/>
          <p:nvPr/>
        </p:nvCxnSpPr>
        <p:spPr>
          <a:xfrm rot="10800000">
            <a:off x="6471112" y="2433625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56" name="Shape 4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987" y="2555187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57" name="Shape 457"/>
          <p:cNvSpPr txBox="1"/>
          <p:nvPr/>
        </p:nvSpPr>
        <p:spPr>
          <a:xfrm>
            <a:off x="6712600" y="354457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>
                <a:solidFill>
                  <a:srgbClr val="FF0000"/>
                </a:solidFill>
              </a:rPr>
              <a:t>gradient</a:t>
            </a:r>
            <a:r>
              <a:rPr lang="en-US" sz="3000" dirty="0" smtClean="0">
                <a:solidFill>
                  <a:srgbClr val="FF0000"/>
                </a:solidFill>
              </a:rPr>
              <a:t>e</a:t>
            </a:r>
            <a:r>
              <a:rPr lang="en" sz="3000" dirty="0" smtClean="0">
                <a:solidFill>
                  <a:srgbClr val="FF0000"/>
                </a:solidFill>
              </a:rPr>
              <a:t>s</a:t>
            </a:r>
            <a:endParaRPr lang="en" sz="3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38</a:t>
            </a:fld>
            <a:endParaRPr lang="en"/>
          </a:p>
        </p:txBody>
      </p:sp>
      <p:sp>
        <p:nvSpPr>
          <p:cNvPr id="463" name="Shape 463"/>
          <p:cNvSpPr/>
          <p:nvPr/>
        </p:nvSpPr>
        <p:spPr>
          <a:xfrm>
            <a:off x="2976200" y="494750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64" name="Shape 464"/>
          <p:cNvCxnSpPr/>
          <p:nvPr/>
        </p:nvCxnSpPr>
        <p:spPr>
          <a:xfrm rot="10800000" flipH="1">
            <a:off x="702175" y="2976175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5" name="Shape 465"/>
          <p:cNvCxnSpPr/>
          <p:nvPr/>
        </p:nvCxnSpPr>
        <p:spPr>
          <a:xfrm>
            <a:off x="989425" y="470775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6" name="Shape 466"/>
          <p:cNvCxnSpPr>
            <a:stCxn id="463" idx="6"/>
          </p:cNvCxnSpPr>
          <p:nvPr/>
        </p:nvCxnSpPr>
        <p:spPr>
          <a:xfrm>
            <a:off x="6470899" y="2242099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23310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68" name="Shape 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061025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69" name="Shape 4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175870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70" name="Shape 470"/>
          <p:cNvCxnSpPr/>
          <p:nvPr/>
        </p:nvCxnSpPr>
        <p:spPr>
          <a:xfrm rot="10800000">
            <a:off x="6471112" y="2433625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1" name="Shape 471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3000" dirty="0" err="1">
                <a:solidFill>
                  <a:srgbClr val="38761D"/>
                </a:solidFill>
              </a:rPr>
              <a:t>Ativações</a:t>
            </a:r>
            <a:endParaRPr lang="en" sz="3000" dirty="0">
              <a:solidFill>
                <a:srgbClr val="38761D"/>
              </a:solidFill>
            </a:endParaRPr>
          </a:p>
        </p:txBody>
      </p:sp>
      <p:pic>
        <p:nvPicPr>
          <p:cNvPr id="472" name="Shape 4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2555187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3" name="Shape 4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290437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4" name="Shape 4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2493037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75" name="Shape 475"/>
          <p:cNvSpPr txBox="1"/>
          <p:nvPr/>
        </p:nvSpPr>
        <p:spPr>
          <a:xfrm>
            <a:off x="6712600" y="354457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>
                <a:solidFill>
                  <a:srgbClr val="FF0000"/>
                </a:solidFill>
              </a:rPr>
              <a:t>gradient</a:t>
            </a:r>
            <a:r>
              <a:rPr lang="en-US" sz="3000" dirty="0" smtClean="0">
                <a:solidFill>
                  <a:srgbClr val="FF0000"/>
                </a:solidFill>
              </a:rPr>
              <a:t>e</a:t>
            </a:r>
            <a:r>
              <a:rPr lang="en" sz="3000" dirty="0" smtClean="0">
                <a:solidFill>
                  <a:srgbClr val="FF0000"/>
                </a:solidFill>
              </a:rPr>
              <a:t>s</a:t>
            </a:r>
            <a:endParaRPr lang="en" sz="3000" dirty="0">
              <a:solidFill>
                <a:srgbClr val="FF0000"/>
              </a:solidFill>
            </a:endParaRPr>
          </a:p>
        </p:txBody>
      </p:sp>
      <p:sp>
        <p:nvSpPr>
          <p:cNvPr id="476" name="Shape 476"/>
          <p:cNvSpPr txBox="1"/>
          <p:nvPr/>
        </p:nvSpPr>
        <p:spPr>
          <a:xfrm>
            <a:off x="3945275" y="893675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 smtClean="0">
                <a:solidFill>
                  <a:srgbClr val="FF0000"/>
                </a:solidFill>
              </a:rPr>
              <a:t>“gradient</a:t>
            </a:r>
            <a:r>
              <a:rPr lang="en-US" sz="1800" dirty="0" smtClean="0">
                <a:solidFill>
                  <a:srgbClr val="FF0000"/>
                </a:solidFill>
              </a:rPr>
              <a:t>e </a:t>
            </a:r>
            <a:r>
              <a:rPr lang="en" sz="1800" dirty="0" smtClean="0">
                <a:solidFill>
                  <a:srgbClr val="FF0000"/>
                </a:solidFill>
              </a:rPr>
              <a:t>local”</a:t>
            </a:r>
            <a:endParaRPr lang="en" sz="1800" dirty="0">
              <a:solidFill>
                <a:srgbClr val="FF0000"/>
              </a:solidFill>
            </a:endParaRPr>
          </a:p>
        </p:txBody>
      </p:sp>
      <p:pic>
        <p:nvPicPr>
          <p:cNvPr id="477" name="Shape 4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854575" y="1126662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Shape 478"/>
          <p:cNvSpPr/>
          <p:nvPr/>
        </p:nvSpPr>
        <p:spPr>
          <a:xfrm rot="1570464">
            <a:off x="895171" y="839041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9" name="Shape 479"/>
          <p:cNvCxnSpPr/>
          <p:nvPr/>
        </p:nvCxnSpPr>
        <p:spPr>
          <a:xfrm rot="10800000">
            <a:off x="948800" y="608524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39</a:t>
            </a:fld>
            <a:endParaRPr lang="en"/>
          </a:p>
        </p:txBody>
      </p:sp>
      <p:sp>
        <p:nvSpPr>
          <p:cNvPr id="485" name="Shape 485"/>
          <p:cNvSpPr/>
          <p:nvPr/>
        </p:nvSpPr>
        <p:spPr>
          <a:xfrm>
            <a:off x="2976200" y="494750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486" name="Shape 486"/>
          <p:cNvCxnSpPr/>
          <p:nvPr/>
        </p:nvCxnSpPr>
        <p:spPr>
          <a:xfrm rot="10800000" flipH="1">
            <a:off x="702175" y="2976175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7" name="Shape 487"/>
          <p:cNvCxnSpPr/>
          <p:nvPr/>
        </p:nvCxnSpPr>
        <p:spPr>
          <a:xfrm>
            <a:off x="989425" y="470775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8" name="Shape 488"/>
          <p:cNvCxnSpPr>
            <a:stCxn id="485" idx="6"/>
          </p:cNvCxnSpPr>
          <p:nvPr/>
        </p:nvCxnSpPr>
        <p:spPr>
          <a:xfrm>
            <a:off x="6470899" y="2242099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23310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90" name="Shape 4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061025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91" name="Shape 4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175870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92" name="Shape 492"/>
          <p:cNvCxnSpPr/>
          <p:nvPr/>
        </p:nvCxnSpPr>
        <p:spPr>
          <a:xfrm rot="10800000">
            <a:off x="6471112" y="2433625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93" name="Shape 493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 err="1" smtClean="0">
                <a:solidFill>
                  <a:srgbClr val="38761D"/>
                </a:solidFill>
              </a:rPr>
              <a:t>Ativações</a:t>
            </a:r>
            <a:endParaRPr lang="en" sz="3000" dirty="0">
              <a:solidFill>
                <a:srgbClr val="38761D"/>
              </a:solidFill>
            </a:endParaRPr>
          </a:p>
        </p:txBody>
      </p:sp>
      <p:pic>
        <p:nvPicPr>
          <p:cNvPr id="494" name="Shape 4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2555187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95" name="Shape 4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290437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96" name="Shape 4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2493037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97" name="Shape 497"/>
          <p:cNvSpPr txBox="1"/>
          <p:nvPr/>
        </p:nvSpPr>
        <p:spPr>
          <a:xfrm>
            <a:off x="6712600" y="354457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>
                <a:solidFill>
                  <a:srgbClr val="FF0000"/>
                </a:solidFill>
              </a:rPr>
              <a:t>gradient</a:t>
            </a:r>
            <a:r>
              <a:rPr lang="en-US" sz="3000" dirty="0" smtClean="0">
                <a:solidFill>
                  <a:srgbClr val="FF0000"/>
                </a:solidFill>
              </a:rPr>
              <a:t>e</a:t>
            </a:r>
            <a:r>
              <a:rPr lang="en" sz="3000" dirty="0" smtClean="0">
                <a:solidFill>
                  <a:srgbClr val="FF0000"/>
                </a:solidFill>
              </a:rPr>
              <a:t>s</a:t>
            </a:r>
            <a:endParaRPr lang="en" sz="3000" dirty="0">
              <a:solidFill>
                <a:srgbClr val="FF0000"/>
              </a:solidFill>
            </a:endParaRPr>
          </a:p>
        </p:txBody>
      </p:sp>
      <p:sp>
        <p:nvSpPr>
          <p:cNvPr id="498" name="Shape 498"/>
          <p:cNvSpPr txBox="1"/>
          <p:nvPr/>
        </p:nvSpPr>
        <p:spPr>
          <a:xfrm>
            <a:off x="3945275" y="893675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 smtClean="0">
                <a:solidFill>
                  <a:srgbClr val="FF0000"/>
                </a:solidFill>
              </a:rPr>
              <a:t>“gradient</a:t>
            </a:r>
            <a:r>
              <a:rPr lang="en-US" sz="1800" dirty="0" smtClean="0">
                <a:solidFill>
                  <a:srgbClr val="FF0000"/>
                </a:solidFill>
              </a:rPr>
              <a:t>e </a:t>
            </a:r>
            <a:r>
              <a:rPr lang="en" sz="1800" dirty="0" smtClean="0">
                <a:solidFill>
                  <a:srgbClr val="FF0000"/>
                </a:solidFill>
              </a:rPr>
              <a:t>local”</a:t>
            </a:r>
            <a:endParaRPr lang="en" sz="1800" dirty="0">
              <a:solidFill>
                <a:srgbClr val="FF0000"/>
              </a:solidFill>
            </a:endParaRPr>
          </a:p>
        </p:txBody>
      </p:sp>
      <p:pic>
        <p:nvPicPr>
          <p:cNvPr id="499" name="Shape 4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854575" y="1126662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/>
          <p:nvPr/>
        </p:nvSpPr>
        <p:spPr>
          <a:xfrm rot="1570464">
            <a:off x="895171" y="839041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01" name="Shape 5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3492299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/>
          <p:nvPr/>
        </p:nvSpPr>
        <p:spPr>
          <a:xfrm rot="-1146435">
            <a:off x="1284216" y="3750213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03" name="Shape 503"/>
          <p:cNvCxnSpPr/>
          <p:nvPr/>
        </p:nvCxnSpPr>
        <p:spPr>
          <a:xfrm rot="10800000">
            <a:off x="948800" y="608524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04" name="Shape 504"/>
          <p:cNvCxnSpPr/>
          <p:nvPr/>
        </p:nvCxnSpPr>
        <p:spPr>
          <a:xfrm flipH="1">
            <a:off x="773874" y="3105100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sp>
        <p:nvSpPr>
          <p:cNvPr id="77" name="Shape 77"/>
          <p:cNvSpPr txBox="1"/>
          <p:nvPr/>
        </p:nvSpPr>
        <p:spPr>
          <a:xfrm>
            <a:off x="2088081" y="126050"/>
            <a:ext cx="4439099" cy="78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/>
              <a:t>Gradient</a:t>
            </a:r>
            <a:r>
              <a:rPr lang="en-US" sz="3000" dirty="0" smtClean="0"/>
              <a:t>e</a:t>
            </a:r>
            <a:r>
              <a:rPr lang="en" sz="3000" dirty="0" smtClean="0"/>
              <a:t> </a:t>
            </a:r>
            <a:r>
              <a:rPr lang="en" sz="3000" dirty="0" err="1" smtClean="0"/>
              <a:t>Descen</a:t>
            </a:r>
            <a:r>
              <a:rPr lang="en-US" sz="3000" dirty="0" smtClean="0"/>
              <a:t>dente</a:t>
            </a:r>
            <a:endParaRPr lang="en" sz="3000" dirty="0"/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075" y="107562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327775" y="2387975"/>
            <a:ext cx="8354099" cy="15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b="1" dirty="0" err="1" smtClean="0"/>
              <a:t>Gradiente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numérico</a:t>
            </a:r>
            <a:r>
              <a:rPr lang="en" sz="2400" dirty="0" smtClean="0"/>
              <a:t>: </a:t>
            </a:r>
            <a:r>
              <a:rPr lang="en-US" sz="2400" dirty="0" smtClean="0"/>
              <a:t>lento </a:t>
            </a:r>
            <a:r>
              <a:rPr lang="en" sz="2400" dirty="0" smtClean="0"/>
              <a:t>:(, </a:t>
            </a:r>
            <a:r>
              <a:rPr lang="en-US" sz="2400" dirty="0" err="1" smtClean="0"/>
              <a:t>aproximado</a:t>
            </a:r>
            <a:r>
              <a:rPr lang="en" sz="2400" dirty="0" smtClean="0"/>
              <a:t> </a:t>
            </a:r>
            <a:r>
              <a:rPr lang="en" sz="2400" dirty="0"/>
              <a:t>:(, </a:t>
            </a:r>
            <a:r>
              <a:rPr lang="en-US" sz="2400" dirty="0" err="1" smtClean="0"/>
              <a:t>fácil</a:t>
            </a:r>
            <a:r>
              <a:rPr lang="en-US" sz="2400" dirty="0" smtClean="0"/>
              <a:t> de </a:t>
            </a:r>
            <a:r>
              <a:rPr lang="en-US" sz="2400" dirty="0" err="1" smtClean="0"/>
              <a:t>programar</a:t>
            </a:r>
            <a:r>
              <a:rPr lang="en-US" sz="2400" dirty="0" smtClean="0"/>
              <a:t> </a:t>
            </a:r>
            <a:r>
              <a:rPr lang="en" sz="2400" dirty="0" smtClean="0"/>
              <a:t>:)</a:t>
            </a:r>
            <a:endParaRPr lang="en" sz="2400" dirty="0"/>
          </a:p>
          <a:p>
            <a:pPr marL="0" lvl="0" indent="-152400" rtl="0">
              <a:spcBef>
                <a:spcPts val="0"/>
              </a:spcBef>
              <a:buClr>
                <a:srgbClr val="000000"/>
              </a:buClr>
              <a:buSzPct val="100000"/>
              <a:buNone/>
            </a:pPr>
            <a:r>
              <a:rPr lang="en-US" sz="2400" b="1" dirty="0" err="1" smtClean="0"/>
              <a:t>Gradiente</a:t>
            </a:r>
            <a:r>
              <a:rPr lang="en-US" sz="2400" b="1" dirty="0" smtClean="0"/>
              <a:t> </a:t>
            </a:r>
            <a:r>
              <a:rPr lang="en" sz="2400" b="1" dirty="0" smtClean="0"/>
              <a:t>Anal</a:t>
            </a:r>
            <a:r>
              <a:rPr lang="en-US" sz="2400" b="1" dirty="0" err="1" smtClean="0"/>
              <a:t>ítico</a:t>
            </a:r>
            <a:r>
              <a:rPr lang="en" sz="2400" dirty="0" smtClean="0"/>
              <a:t>: </a:t>
            </a:r>
            <a:r>
              <a:rPr lang="en-US" sz="2400" dirty="0" err="1" smtClean="0">
                <a:solidFill>
                  <a:srgbClr val="000000"/>
                </a:solidFill>
              </a:rPr>
              <a:t>rápido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" sz="2400" dirty="0" smtClean="0">
                <a:solidFill>
                  <a:srgbClr val="000000"/>
                </a:solidFill>
              </a:rPr>
              <a:t>:), </a:t>
            </a:r>
            <a:r>
              <a:rPr lang="en-US" sz="2400" dirty="0" err="1" smtClean="0">
                <a:solidFill>
                  <a:srgbClr val="000000"/>
                </a:solidFill>
              </a:rPr>
              <a:t>exato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" sz="2400" dirty="0" smtClean="0">
                <a:solidFill>
                  <a:srgbClr val="000000"/>
                </a:solidFill>
              </a:rPr>
              <a:t>:), </a:t>
            </a:r>
            <a:r>
              <a:rPr lang="en-US" sz="2400" dirty="0" err="1" smtClean="0">
                <a:solidFill>
                  <a:srgbClr val="000000"/>
                </a:solidFill>
              </a:rPr>
              <a:t>suscetível</a:t>
            </a:r>
            <a:r>
              <a:rPr lang="en-US" sz="2400" dirty="0" smtClean="0">
                <a:solidFill>
                  <a:srgbClr val="000000"/>
                </a:solidFill>
              </a:rPr>
              <a:t> a </a:t>
            </a:r>
            <a:r>
              <a:rPr lang="en-US" sz="2400" dirty="0" err="1" smtClean="0">
                <a:solidFill>
                  <a:srgbClr val="000000"/>
                </a:solidFill>
              </a:rPr>
              <a:t>erros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" sz="2400" dirty="0" smtClean="0">
                <a:solidFill>
                  <a:srgbClr val="000000"/>
                </a:solidFill>
              </a:rPr>
              <a:t>:(</a:t>
            </a:r>
            <a:endParaRPr lang="en" sz="2400" dirty="0">
              <a:solidFill>
                <a:srgbClr val="000000"/>
              </a:solidFill>
            </a:endParaRPr>
          </a:p>
        </p:txBody>
      </p:sp>
      <p:sp>
        <p:nvSpPr>
          <p:cNvPr id="80" name="Shape 80"/>
          <p:cNvSpPr txBox="1"/>
          <p:nvPr/>
        </p:nvSpPr>
        <p:spPr>
          <a:xfrm>
            <a:off x="815250" y="3562350"/>
            <a:ext cx="7916999" cy="69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Na </a:t>
            </a:r>
            <a:r>
              <a:rPr lang="en-US" sz="2400" dirty="0" err="1" smtClean="0"/>
              <a:t>prática</a:t>
            </a:r>
            <a:r>
              <a:rPr lang="en" sz="2400" dirty="0" smtClean="0"/>
              <a:t>: </a:t>
            </a:r>
            <a:r>
              <a:rPr lang="en-US" sz="2400" dirty="0" err="1" smtClean="0"/>
              <a:t>implemente</a:t>
            </a:r>
            <a:r>
              <a:rPr lang="en-US" sz="2400" dirty="0" smtClean="0"/>
              <a:t> o </a:t>
            </a:r>
            <a:r>
              <a:rPr lang="en-US" sz="2400" dirty="0" err="1" smtClean="0"/>
              <a:t>gradiente</a:t>
            </a:r>
            <a:r>
              <a:rPr lang="en-US" sz="2400" dirty="0" smtClean="0"/>
              <a:t> </a:t>
            </a:r>
            <a:r>
              <a:rPr lang="en-US" sz="2400" dirty="0" err="1" smtClean="0"/>
              <a:t>analítico</a:t>
            </a:r>
            <a:r>
              <a:rPr lang="en" sz="2400" dirty="0" smtClean="0"/>
              <a:t>, </a:t>
            </a:r>
            <a:r>
              <a:rPr lang="en-US" sz="2400" dirty="0" smtClean="0"/>
              <a:t>teste </a:t>
            </a:r>
            <a:r>
              <a:rPr lang="en-US" sz="2400" dirty="0" err="1" smtClean="0"/>
              <a:t>sua</a:t>
            </a:r>
            <a:r>
              <a:rPr lang="en-US" sz="2400" dirty="0" smtClean="0"/>
              <a:t> </a:t>
            </a:r>
            <a:r>
              <a:rPr lang="en-US" sz="2400" dirty="0" err="1" smtClean="0"/>
              <a:t>implementação</a:t>
            </a:r>
            <a:r>
              <a:rPr lang="en-US" sz="2400" dirty="0" smtClean="0"/>
              <a:t> com o </a:t>
            </a:r>
            <a:r>
              <a:rPr lang="en-US" sz="2400" dirty="0" err="1" smtClean="0"/>
              <a:t>gradiente</a:t>
            </a:r>
            <a:r>
              <a:rPr lang="en-US" sz="2400" dirty="0" smtClean="0"/>
              <a:t> </a:t>
            </a:r>
            <a:r>
              <a:rPr lang="en-US" sz="2400" dirty="0" err="1" smtClean="0"/>
              <a:t>numérico</a:t>
            </a:r>
            <a:endParaRPr lang="en" sz="2400" dirty="0"/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40</a:t>
            </a:fld>
            <a:endParaRPr lang="en"/>
          </a:p>
        </p:txBody>
      </p:sp>
      <p:sp>
        <p:nvSpPr>
          <p:cNvPr id="510" name="Shape 510"/>
          <p:cNvSpPr/>
          <p:nvPr/>
        </p:nvSpPr>
        <p:spPr>
          <a:xfrm>
            <a:off x="2976200" y="494750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2976175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470775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242099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23310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061025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1758700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433625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-87750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3000" dirty="0" err="1">
                <a:solidFill>
                  <a:srgbClr val="38761D"/>
                </a:solidFill>
              </a:rPr>
              <a:t>Ativações</a:t>
            </a:r>
            <a:endParaRPr lang="en" sz="3000" dirty="0">
              <a:solidFill>
                <a:srgbClr val="38761D"/>
              </a:solidFill>
            </a:endParaRP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2555187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290437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2493037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3544575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 smtClean="0">
                <a:solidFill>
                  <a:srgbClr val="FF0000"/>
                </a:solidFill>
              </a:rPr>
              <a:t>gradient</a:t>
            </a:r>
            <a:r>
              <a:rPr lang="en-US" sz="3000" dirty="0" smtClean="0">
                <a:solidFill>
                  <a:srgbClr val="FF0000"/>
                </a:solidFill>
              </a:rPr>
              <a:t>e</a:t>
            </a:r>
            <a:r>
              <a:rPr lang="en" sz="3000" dirty="0" smtClean="0">
                <a:solidFill>
                  <a:srgbClr val="FF0000"/>
                </a:solidFill>
              </a:rPr>
              <a:t>s</a:t>
            </a:r>
            <a:endParaRPr lang="en" sz="3000" dirty="0">
              <a:solidFill>
                <a:srgbClr val="FF0000"/>
              </a:solidFill>
            </a:endParaRPr>
          </a:p>
        </p:txBody>
      </p:sp>
      <p:sp>
        <p:nvSpPr>
          <p:cNvPr id="523" name="Shape 523"/>
          <p:cNvSpPr txBox="1"/>
          <p:nvPr/>
        </p:nvSpPr>
        <p:spPr>
          <a:xfrm>
            <a:off x="3945275" y="893675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 smtClean="0">
                <a:solidFill>
                  <a:srgbClr val="FF0000"/>
                </a:solidFill>
              </a:rPr>
              <a:t>“gradient</a:t>
            </a:r>
            <a:r>
              <a:rPr lang="en-US" sz="1800" dirty="0" smtClean="0">
                <a:solidFill>
                  <a:srgbClr val="FF0000"/>
                </a:solidFill>
              </a:rPr>
              <a:t>e </a:t>
            </a:r>
            <a:r>
              <a:rPr lang="en" sz="1800" dirty="0" smtClean="0">
                <a:solidFill>
                  <a:srgbClr val="FF0000"/>
                </a:solidFill>
              </a:rPr>
              <a:t>local”</a:t>
            </a:r>
            <a:endParaRPr lang="en" sz="1800" dirty="0">
              <a:solidFill>
                <a:srgbClr val="FF0000"/>
              </a:solidFill>
            </a:endParaRP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599977">
            <a:off x="854575" y="1126662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570464">
            <a:off x="895171" y="839041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3492299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3750213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608524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105100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2282450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2626300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41</a:t>
            </a:fld>
            <a:endParaRPr lang="en"/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Outro </a:t>
            </a:r>
            <a:r>
              <a:rPr lang="en" sz="2400" dirty="0" smtClean="0"/>
              <a:t>ex</a:t>
            </a:r>
            <a:r>
              <a:rPr lang="en-US" sz="2400" dirty="0" smtClean="0"/>
              <a:t>e</a:t>
            </a:r>
            <a:r>
              <a:rPr lang="en" sz="2400" dirty="0" err="1" smtClean="0"/>
              <a:t>mpl</a:t>
            </a:r>
            <a:r>
              <a:rPr lang="en-US" sz="2400" dirty="0" smtClean="0"/>
              <a:t>o</a:t>
            </a:r>
            <a:r>
              <a:rPr lang="en" sz="2400" dirty="0" smtClean="0"/>
              <a:t>:</a:t>
            </a:r>
            <a:endParaRPr lang="en" sz="2400" dirty="0"/>
          </a:p>
        </p:txBody>
      </p:sp>
      <p:pic>
        <p:nvPicPr>
          <p:cNvPr id="539" name="Shape 5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1" name="Shape 541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3" name="Shape 543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5" name="Shape 545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6" name="Shape 546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76086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42</a:t>
            </a:fld>
            <a:endParaRPr lang="en"/>
          </a:p>
        </p:txBody>
      </p:sp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Shape 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Shape 563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4" name="Shape 56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53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Outro </a:t>
            </a:r>
            <a:r>
              <a:rPr lang="en" sz="2400" dirty="0" smtClean="0"/>
              <a:t>ex</a:t>
            </a:r>
            <a:r>
              <a:rPr lang="en-US" sz="2400" dirty="0" smtClean="0"/>
              <a:t>e</a:t>
            </a:r>
            <a:r>
              <a:rPr lang="en" sz="2400" dirty="0" err="1" smtClean="0"/>
              <a:t>mpl</a:t>
            </a:r>
            <a:r>
              <a:rPr lang="en-US" sz="2400" dirty="0" smtClean="0"/>
              <a:t>o</a:t>
            </a:r>
            <a:r>
              <a:rPr lang="en" sz="2400" dirty="0" smtClean="0"/>
              <a:t>:</a:t>
            </a:r>
            <a:endParaRPr lang="en" sz="2400" dirty="0"/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43</a:t>
            </a:fld>
            <a:endParaRPr lang="en"/>
          </a:p>
        </p:txBody>
      </p:sp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Shape 58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7" name="Shape 587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4756875" y="3197275"/>
            <a:ext cx="4222200" cy="6566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53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Outro </a:t>
            </a:r>
            <a:r>
              <a:rPr lang="en" sz="2400" dirty="0" smtClean="0"/>
              <a:t>ex</a:t>
            </a:r>
            <a:r>
              <a:rPr lang="en-US" sz="2400" dirty="0" smtClean="0"/>
              <a:t>e</a:t>
            </a:r>
            <a:r>
              <a:rPr lang="en" sz="2400" dirty="0" err="1" smtClean="0"/>
              <a:t>mpl</a:t>
            </a:r>
            <a:r>
              <a:rPr lang="en-US" sz="2400" dirty="0" smtClean="0"/>
              <a:t>o</a:t>
            </a:r>
            <a:r>
              <a:rPr lang="en" sz="2400" dirty="0" smtClean="0"/>
              <a:t>:</a:t>
            </a:r>
            <a:endParaRPr lang="en" sz="2400" dirty="0"/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44</a:t>
            </a:fld>
            <a:endParaRPr lang="en"/>
          </a:p>
        </p:txBody>
      </p:sp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Shape 6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Shape 61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2" name="Shape 612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3" name="Shape 613"/>
          <p:cNvSpPr/>
          <p:nvPr/>
        </p:nvSpPr>
        <p:spPr>
          <a:xfrm>
            <a:off x="4756875" y="3197275"/>
            <a:ext cx="4222200" cy="6566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5" name="Shape 6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2100" y="1573468"/>
            <a:ext cx="1776954" cy="3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53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Outro </a:t>
            </a:r>
            <a:r>
              <a:rPr lang="en" sz="2400" dirty="0" smtClean="0"/>
              <a:t>ex</a:t>
            </a:r>
            <a:r>
              <a:rPr lang="en-US" sz="2400" dirty="0" smtClean="0"/>
              <a:t>e</a:t>
            </a:r>
            <a:r>
              <a:rPr lang="en" sz="2400" dirty="0" err="1" smtClean="0"/>
              <a:t>mpl</a:t>
            </a:r>
            <a:r>
              <a:rPr lang="en-US" sz="2400" dirty="0" smtClean="0"/>
              <a:t>o</a:t>
            </a:r>
            <a:r>
              <a:rPr lang="en" sz="2400" dirty="0" smtClean="0"/>
              <a:t>:</a:t>
            </a:r>
            <a:endParaRPr lang="en" sz="2400" dirty="0"/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45</a:t>
            </a:fld>
            <a:endParaRPr lang="en"/>
          </a:p>
        </p:txBody>
      </p:sp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7" name="Shape 637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53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Outro </a:t>
            </a:r>
            <a:r>
              <a:rPr lang="en" sz="2400" dirty="0" smtClean="0"/>
              <a:t>ex</a:t>
            </a:r>
            <a:r>
              <a:rPr lang="en-US" sz="2400" dirty="0" smtClean="0"/>
              <a:t>e</a:t>
            </a:r>
            <a:r>
              <a:rPr lang="en" sz="2400" dirty="0" err="1" smtClean="0"/>
              <a:t>mpl</a:t>
            </a:r>
            <a:r>
              <a:rPr lang="en-US" sz="2400" dirty="0" smtClean="0"/>
              <a:t>o</a:t>
            </a:r>
            <a:r>
              <a:rPr lang="en" sz="2400" dirty="0" smtClean="0"/>
              <a:t>:</a:t>
            </a:r>
            <a:endParaRPr lang="en" sz="2400" dirty="0"/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46</a:t>
            </a:fld>
            <a:endParaRPr lang="en"/>
          </a:p>
        </p:txBody>
      </p:sp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Shape 66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1" name="Shape 661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3" name="Shape 6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8775" y="1656575"/>
            <a:ext cx="2101912" cy="29193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53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Outro </a:t>
            </a:r>
            <a:r>
              <a:rPr lang="en" sz="2400" dirty="0" smtClean="0"/>
              <a:t>ex</a:t>
            </a:r>
            <a:r>
              <a:rPr lang="en-US" sz="2400" dirty="0" smtClean="0"/>
              <a:t>e</a:t>
            </a:r>
            <a:r>
              <a:rPr lang="en" sz="2400" dirty="0" err="1" smtClean="0"/>
              <a:t>mpl</a:t>
            </a:r>
            <a:r>
              <a:rPr lang="en-US" sz="2400" dirty="0" smtClean="0"/>
              <a:t>o</a:t>
            </a:r>
            <a:r>
              <a:rPr lang="en" sz="2400" dirty="0" smtClean="0"/>
              <a:t>:</a:t>
            </a:r>
            <a:endParaRPr lang="en" sz="2400" dirty="0"/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47</a:t>
            </a:fld>
            <a:endParaRPr lang="en"/>
          </a:p>
        </p:txBody>
      </p:sp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Shape 68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5" name="Shape 685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53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Outro </a:t>
            </a:r>
            <a:r>
              <a:rPr lang="en" sz="2400" dirty="0" smtClean="0"/>
              <a:t>ex</a:t>
            </a:r>
            <a:r>
              <a:rPr lang="en-US" sz="2400" dirty="0" smtClean="0"/>
              <a:t>e</a:t>
            </a:r>
            <a:r>
              <a:rPr lang="en" sz="2400" dirty="0" err="1" smtClean="0"/>
              <a:t>mpl</a:t>
            </a:r>
            <a:r>
              <a:rPr lang="en-US" sz="2400" dirty="0" smtClean="0"/>
              <a:t>o</a:t>
            </a:r>
            <a:r>
              <a:rPr lang="en" sz="2400" dirty="0" smtClean="0"/>
              <a:t>:</a:t>
            </a:r>
            <a:endParaRPr lang="en" sz="2400" dirty="0"/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48</a:t>
            </a:fld>
            <a:endParaRPr lang="en"/>
          </a:p>
        </p:txBody>
      </p:sp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Shape 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Shape 707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8" name="Shape 708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19" name="Shape 7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2828" y="1573476"/>
            <a:ext cx="2526749" cy="3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53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Outro </a:t>
            </a:r>
            <a:r>
              <a:rPr lang="en" sz="2400" dirty="0" smtClean="0"/>
              <a:t>ex</a:t>
            </a:r>
            <a:r>
              <a:rPr lang="en-US" sz="2400" dirty="0" smtClean="0"/>
              <a:t>e</a:t>
            </a:r>
            <a:r>
              <a:rPr lang="en" sz="2400" dirty="0" err="1" smtClean="0"/>
              <a:t>mpl</a:t>
            </a:r>
            <a:r>
              <a:rPr lang="en-US" sz="2400" dirty="0" smtClean="0"/>
              <a:t>o</a:t>
            </a:r>
            <a:r>
              <a:rPr lang="en" sz="2400" dirty="0" smtClean="0"/>
              <a:t>:</a:t>
            </a:r>
            <a:endParaRPr lang="en" sz="2400" dirty="0"/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49</a:t>
            </a:fld>
            <a:endParaRPr lang="en"/>
          </a:p>
        </p:txBody>
      </p:sp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Shape 73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31" name="Shape 731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53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Outro </a:t>
            </a:r>
            <a:r>
              <a:rPr lang="en" sz="2400" dirty="0" smtClean="0"/>
              <a:t>ex</a:t>
            </a:r>
            <a:r>
              <a:rPr lang="en-US" sz="2400" dirty="0" smtClean="0"/>
              <a:t>e</a:t>
            </a:r>
            <a:r>
              <a:rPr lang="en" sz="2400" dirty="0" err="1" smtClean="0"/>
              <a:t>mpl</a:t>
            </a:r>
            <a:r>
              <a:rPr lang="en-US" sz="2400" dirty="0" smtClean="0"/>
              <a:t>o</a:t>
            </a:r>
            <a:r>
              <a:rPr lang="en" sz="2400" dirty="0" smtClean="0"/>
              <a:t>:</a:t>
            </a:r>
            <a:endParaRPr lang="en" sz="2400" dirty="0"/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86" name="Shape 86"/>
          <p:cNvSpPr txBox="1"/>
          <p:nvPr/>
        </p:nvSpPr>
        <p:spPr>
          <a:xfrm>
            <a:off x="2274025" y="107325"/>
            <a:ext cx="5010900" cy="485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Computational Graph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61800" y="2090525"/>
            <a:ext cx="622499" cy="622499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 dirty="0" smtClean="0"/>
              <a:t>loss</a:t>
            </a:r>
            <a:endParaRPr lang="en" sz="800" dirty="0"/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rot="10800000" flipH="1">
            <a:off x="1455999" y="2604574"/>
            <a:ext cx="4798200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6051400" y="2198975"/>
            <a:ext cx="405599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90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/>
              <a:t>s</a:t>
            </a:r>
            <a:r>
              <a:rPr lang="en"/>
              <a:t> (scores)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50</a:t>
            </a:fld>
            <a:endParaRPr lang="en"/>
          </a:p>
        </p:txBody>
      </p:sp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Shape 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Shape 752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53" name="Shape 753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4070025" y="1584750"/>
            <a:ext cx="2455200" cy="29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(-1) * (-0.20) = 0.20</a:t>
            </a:r>
          </a:p>
        </p:txBody>
      </p:sp>
      <p:sp>
        <p:nvSpPr>
          <p:cNvPr id="20" name="Shape 53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Outro </a:t>
            </a:r>
            <a:r>
              <a:rPr lang="en" sz="2400" dirty="0" smtClean="0"/>
              <a:t>ex</a:t>
            </a:r>
            <a:r>
              <a:rPr lang="en-US" sz="2400" dirty="0" smtClean="0"/>
              <a:t>e</a:t>
            </a:r>
            <a:r>
              <a:rPr lang="en" sz="2400" dirty="0" err="1" smtClean="0"/>
              <a:t>mpl</a:t>
            </a:r>
            <a:r>
              <a:rPr lang="en-US" sz="2400" dirty="0" smtClean="0"/>
              <a:t>o</a:t>
            </a:r>
            <a:r>
              <a:rPr lang="en" sz="2400" dirty="0" smtClean="0"/>
              <a:t>:</a:t>
            </a:r>
            <a:endParaRPr lang="en" sz="2400" dirty="0"/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51</a:t>
            </a:fld>
            <a:endParaRPr lang="en"/>
          </a:p>
        </p:txBody>
      </p:sp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Shape 77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75" name="Shape 775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53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Outro </a:t>
            </a:r>
            <a:r>
              <a:rPr lang="en" sz="2400" dirty="0" smtClean="0"/>
              <a:t>ex</a:t>
            </a:r>
            <a:r>
              <a:rPr lang="en-US" sz="2400" dirty="0" smtClean="0"/>
              <a:t>e</a:t>
            </a:r>
            <a:r>
              <a:rPr lang="en" sz="2400" dirty="0" err="1" smtClean="0"/>
              <a:t>mpl</a:t>
            </a:r>
            <a:r>
              <a:rPr lang="en-US" sz="2400" dirty="0" smtClean="0"/>
              <a:t>o</a:t>
            </a:r>
            <a:r>
              <a:rPr lang="en" sz="2400" dirty="0" smtClean="0"/>
              <a:t>:</a:t>
            </a:r>
            <a:endParaRPr lang="en" sz="2400" dirty="0"/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52</a:t>
            </a:fld>
            <a:endParaRPr lang="en"/>
          </a:p>
        </p:txBody>
      </p:sp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Shape 7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5" name="Shape 79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96" name="Shape 796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4635700" y="1108625"/>
            <a:ext cx="3820000" cy="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 smtClean="0"/>
              <a:t>[gradient</a:t>
            </a:r>
            <a:r>
              <a:rPr lang="en-US" sz="1800" dirty="0" smtClean="0"/>
              <a:t>e </a:t>
            </a:r>
            <a:r>
              <a:rPr lang="en" sz="1800" dirty="0"/>
              <a:t>local ] x </a:t>
            </a:r>
            <a:r>
              <a:rPr lang="en" sz="1800" dirty="0" smtClean="0"/>
              <a:t>[gradient</a:t>
            </a:r>
            <a:r>
              <a:rPr lang="en-US" sz="1800" dirty="0" smtClean="0"/>
              <a:t>e</a:t>
            </a:r>
            <a:r>
              <a:rPr lang="en" sz="1800" dirty="0" smtClean="0"/>
              <a:t>]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  </a:t>
            </a:r>
            <a:r>
              <a:rPr lang="en" sz="1800" dirty="0" smtClean="0">
                <a:solidFill>
                  <a:srgbClr val="FF0000"/>
                </a:solidFill>
              </a:rPr>
              <a:t>(</a:t>
            </a:r>
            <a:r>
              <a:rPr lang="en-US" sz="1800" dirty="0" err="1" smtClean="0">
                <a:solidFill>
                  <a:srgbClr val="FF0000"/>
                </a:solidFill>
              </a:rPr>
              <a:t>ambas</a:t>
            </a:r>
            <a:r>
              <a:rPr lang="en-US" sz="1800" dirty="0" smtClean="0">
                <a:solidFill>
                  <a:srgbClr val="FF0000"/>
                </a:solidFill>
              </a:rPr>
              <a:t> entradas</a:t>
            </a:r>
            <a:r>
              <a:rPr lang="en" sz="1800" dirty="0" smtClean="0">
                <a:solidFill>
                  <a:srgbClr val="FF0000"/>
                </a:solidFill>
              </a:rPr>
              <a:t>!)</a:t>
            </a:r>
            <a:endParaRPr lang="en" sz="1800" dirty="0">
              <a:solidFill>
                <a:srgbClr val="FF0000"/>
              </a:solidFill>
            </a:endParaRPr>
          </a:p>
        </p:txBody>
      </p:sp>
      <p:sp>
        <p:nvSpPr>
          <p:cNvPr id="798" name="Shape 798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53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Outro </a:t>
            </a:r>
            <a:r>
              <a:rPr lang="en" sz="2400" dirty="0" smtClean="0"/>
              <a:t>ex</a:t>
            </a:r>
            <a:r>
              <a:rPr lang="en-US" sz="2400" dirty="0" smtClean="0"/>
              <a:t>e</a:t>
            </a:r>
            <a:r>
              <a:rPr lang="en" sz="2400" dirty="0" err="1" smtClean="0"/>
              <a:t>mpl</a:t>
            </a:r>
            <a:r>
              <a:rPr lang="en-US" sz="2400" dirty="0" smtClean="0"/>
              <a:t>o</a:t>
            </a:r>
            <a:r>
              <a:rPr lang="en" sz="2400" dirty="0" smtClean="0"/>
              <a:t>:</a:t>
            </a:r>
            <a:endParaRPr lang="en" sz="2400" dirty="0"/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53</a:t>
            </a:fld>
            <a:endParaRPr lang="en"/>
          </a:p>
        </p:txBody>
      </p:sp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Shape 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Shape 81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16" name="Shape 816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53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Outro </a:t>
            </a:r>
            <a:r>
              <a:rPr lang="en" sz="2400" dirty="0" smtClean="0"/>
              <a:t>ex</a:t>
            </a:r>
            <a:r>
              <a:rPr lang="en-US" sz="2400" dirty="0" smtClean="0"/>
              <a:t>e</a:t>
            </a:r>
            <a:r>
              <a:rPr lang="en" sz="2400" dirty="0" err="1" smtClean="0"/>
              <a:t>mpl</a:t>
            </a:r>
            <a:r>
              <a:rPr lang="en-US" sz="2400" dirty="0" smtClean="0"/>
              <a:t>o</a:t>
            </a:r>
            <a:r>
              <a:rPr lang="en" sz="2400" dirty="0" smtClean="0"/>
              <a:t>:</a:t>
            </a:r>
            <a:endParaRPr lang="en" sz="2400" dirty="0"/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54</a:t>
            </a:fld>
            <a:endParaRPr lang="en"/>
          </a:p>
        </p:txBody>
      </p:sp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Shape 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Shape 83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2" name="Shape 832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 txBox="1"/>
          <p:nvPr/>
        </p:nvSpPr>
        <p:spPr>
          <a:xfrm>
            <a:off x="4594800" y="1023600"/>
            <a:ext cx="3504600" cy="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 smtClean="0"/>
              <a:t>[gradient</a:t>
            </a:r>
            <a:r>
              <a:rPr lang="en-US" sz="1800" dirty="0" smtClean="0"/>
              <a:t>e </a:t>
            </a:r>
            <a:r>
              <a:rPr lang="en" sz="1800" dirty="0" smtClean="0"/>
              <a:t>local] </a:t>
            </a:r>
            <a:r>
              <a:rPr lang="en" sz="1800" dirty="0"/>
              <a:t>x </a:t>
            </a:r>
            <a:r>
              <a:rPr lang="en" sz="1800" dirty="0" smtClean="0"/>
              <a:t>[gradient</a:t>
            </a:r>
            <a:r>
              <a:rPr lang="en-US" sz="1800" dirty="0" smtClean="0"/>
              <a:t>e</a:t>
            </a:r>
            <a:r>
              <a:rPr lang="en" sz="1800" dirty="0" smtClean="0"/>
              <a:t>]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x0: [2] x [0.2] = 0.4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w0: [-1] x [0.2] = -0.2</a:t>
            </a:r>
          </a:p>
        </p:txBody>
      </p:sp>
      <p:sp>
        <p:nvSpPr>
          <p:cNvPr id="834" name="Shape 834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53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/>
              <a:t>Outro </a:t>
            </a:r>
            <a:r>
              <a:rPr lang="en" sz="2400" dirty="0" smtClean="0"/>
              <a:t>ex</a:t>
            </a:r>
            <a:r>
              <a:rPr lang="en-US" sz="2400" dirty="0" smtClean="0"/>
              <a:t>e</a:t>
            </a:r>
            <a:r>
              <a:rPr lang="en" sz="2400" dirty="0" err="1" smtClean="0"/>
              <a:t>mpl</a:t>
            </a:r>
            <a:r>
              <a:rPr lang="en-US" sz="2400" dirty="0" smtClean="0"/>
              <a:t>o</a:t>
            </a:r>
            <a:r>
              <a:rPr lang="en" sz="2400" dirty="0" smtClean="0"/>
              <a:t>:</a:t>
            </a:r>
            <a:endParaRPr lang="en" sz="2400" dirty="0"/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55</a:t>
            </a:fld>
            <a:endParaRPr lang="en"/>
          </a:p>
        </p:txBody>
      </p:sp>
      <p:pic>
        <p:nvPicPr>
          <p:cNvPr id="841" name="Shape 8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25" y="3033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Shape 8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350950"/>
            <a:ext cx="1581150" cy="6191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43" name="Shape 843"/>
          <p:cNvSpPr txBox="1"/>
          <p:nvPr/>
        </p:nvSpPr>
        <p:spPr>
          <a:xfrm>
            <a:off x="7008050" y="520750"/>
            <a:ext cx="2074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rgbClr val="0000FF"/>
                </a:solidFill>
              </a:rPr>
              <a:t>Função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" sz="1800" dirty="0" err="1" smtClean="0">
                <a:solidFill>
                  <a:srgbClr val="0000FF"/>
                </a:solidFill>
              </a:rPr>
              <a:t>sigm</a:t>
            </a:r>
            <a:r>
              <a:rPr lang="en-US" sz="1800" dirty="0" err="1" smtClean="0">
                <a:solidFill>
                  <a:srgbClr val="0000FF"/>
                </a:solidFill>
              </a:rPr>
              <a:t>ó</a:t>
            </a:r>
            <a:r>
              <a:rPr lang="en" sz="1800" dirty="0" smtClean="0">
                <a:solidFill>
                  <a:srgbClr val="0000FF"/>
                </a:solidFill>
              </a:rPr>
              <a:t>id</a:t>
            </a:r>
            <a:r>
              <a:rPr lang="en-US" sz="1800" dirty="0" smtClean="0">
                <a:solidFill>
                  <a:srgbClr val="0000FF"/>
                </a:solidFill>
              </a:rPr>
              <a:t>e</a:t>
            </a:r>
            <a:endParaRPr lang="en" sz="1800" dirty="0">
              <a:solidFill>
                <a:srgbClr val="0000FF"/>
              </a:solidFill>
            </a:endParaRPr>
          </a:p>
        </p:txBody>
      </p:sp>
      <p:pic>
        <p:nvPicPr>
          <p:cNvPr id="844" name="Shape 8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5" y="1198025"/>
            <a:ext cx="7162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Shape 8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3725" y="2378000"/>
            <a:ext cx="5760150" cy="2071899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Shape 846"/>
          <p:cNvSpPr/>
          <p:nvPr/>
        </p:nvSpPr>
        <p:spPr>
          <a:xfrm>
            <a:off x="4316050" y="3107250"/>
            <a:ext cx="2648100" cy="11472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7" name="Shape 847"/>
          <p:cNvSpPr txBox="1"/>
          <p:nvPr/>
        </p:nvSpPr>
        <p:spPr>
          <a:xfrm>
            <a:off x="5025050" y="3066600"/>
            <a:ext cx="1699500" cy="26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0000FF"/>
                </a:solidFill>
              </a:rPr>
              <a:t>Sigmóide</a:t>
            </a:r>
            <a:endParaRPr lang="en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56</a:t>
            </a:fld>
            <a:endParaRPr lang="en"/>
          </a:p>
        </p:txBody>
      </p:sp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25" y="3033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350950"/>
            <a:ext cx="1581150" cy="6191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55" name="Shape 855"/>
          <p:cNvSpPr txBox="1"/>
          <p:nvPr/>
        </p:nvSpPr>
        <p:spPr>
          <a:xfrm>
            <a:off x="7008050" y="520750"/>
            <a:ext cx="2074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sz="1800" dirty="0" err="1">
                <a:solidFill>
                  <a:srgbClr val="0000FF"/>
                </a:solidFill>
              </a:rPr>
              <a:t>Função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" sz="1800" dirty="0" err="1">
                <a:solidFill>
                  <a:srgbClr val="0000FF"/>
                </a:solidFill>
              </a:rPr>
              <a:t>sigm</a:t>
            </a:r>
            <a:r>
              <a:rPr lang="en-US" sz="1800" dirty="0" err="1">
                <a:solidFill>
                  <a:srgbClr val="0000FF"/>
                </a:solidFill>
              </a:rPr>
              <a:t>ó</a:t>
            </a:r>
            <a:r>
              <a:rPr lang="en" sz="1800" dirty="0">
                <a:solidFill>
                  <a:srgbClr val="0000FF"/>
                </a:solidFill>
              </a:rPr>
              <a:t>id</a:t>
            </a:r>
            <a:r>
              <a:rPr lang="en-US" sz="1800" dirty="0">
                <a:solidFill>
                  <a:srgbClr val="0000FF"/>
                </a:solidFill>
              </a:rPr>
              <a:t>e</a:t>
            </a:r>
            <a:endParaRPr lang="en" sz="1800" dirty="0">
              <a:solidFill>
                <a:srgbClr val="0000FF"/>
              </a:solidFill>
            </a:endParaRPr>
          </a:p>
        </p:txBody>
      </p:sp>
      <p:pic>
        <p:nvPicPr>
          <p:cNvPr id="856" name="Shape 8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5" y="1198025"/>
            <a:ext cx="7162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3725" y="2378000"/>
            <a:ext cx="5760150" cy="2071899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4316050" y="3107250"/>
            <a:ext cx="2648100" cy="9314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9" name="Shape 859"/>
          <p:cNvSpPr txBox="1"/>
          <p:nvPr/>
        </p:nvSpPr>
        <p:spPr>
          <a:xfrm>
            <a:off x="5025050" y="3066600"/>
            <a:ext cx="1699500" cy="26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 err="1">
                <a:solidFill>
                  <a:srgbClr val="0000FF"/>
                </a:solidFill>
              </a:rPr>
              <a:t>Sigmóide</a:t>
            </a:r>
            <a:endParaRPr lang="en" dirty="0">
              <a:solidFill>
                <a:srgbClr val="0000FF"/>
              </a:solidFill>
            </a:endParaRPr>
          </a:p>
        </p:txBody>
      </p:sp>
      <p:sp>
        <p:nvSpPr>
          <p:cNvPr id="860" name="Shape 860"/>
          <p:cNvSpPr txBox="1"/>
          <p:nvPr/>
        </p:nvSpPr>
        <p:spPr>
          <a:xfrm>
            <a:off x="4316050" y="4056925"/>
            <a:ext cx="2648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(0.73) * (1 - 0.73) = 0.2</a:t>
            </a:r>
          </a:p>
        </p:txBody>
      </p:sp>
      <p:cxnSp>
        <p:nvCxnSpPr>
          <p:cNvPr id="861" name="Shape 861"/>
          <p:cNvCxnSpPr>
            <a:stCxn id="860" idx="1"/>
          </p:cNvCxnSpPr>
          <p:nvPr/>
        </p:nvCxnSpPr>
        <p:spPr>
          <a:xfrm rot="10800000">
            <a:off x="4202350" y="3996025"/>
            <a:ext cx="113700" cy="257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2" name="Shape 862"/>
          <p:cNvSpPr/>
          <p:nvPr/>
        </p:nvSpPr>
        <p:spPr>
          <a:xfrm>
            <a:off x="6993828" y="3512558"/>
            <a:ext cx="386700" cy="2204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57</a:t>
            </a:fld>
            <a:endParaRPr lang="en"/>
          </a:p>
        </p:txBody>
      </p:sp>
      <p:sp>
        <p:nvSpPr>
          <p:cNvPr id="868" name="Shape 868"/>
          <p:cNvSpPr txBox="1"/>
          <p:nvPr/>
        </p:nvSpPr>
        <p:spPr>
          <a:xfrm>
            <a:off x="2806775" y="247125"/>
            <a:ext cx="38307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Padrões</a:t>
            </a:r>
            <a:r>
              <a:rPr lang="en-US" sz="2400" dirty="0" smtClean="0"/>
              <a:t> no </a:t>
            </a:r>
            <a:r>
              <a:rPr lang="en-US" sz="2400" dirty="0" err="1" smtClean="0"/>
              <a:t>fluxo</a:t>
            </a:r>
            <a:endParaRPr lang="en" sz="2400" dirty="0"/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950" y="1052675"/>
            <a:ext cx="52578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/>
        </p:nvSpPr>
        <p:spPr>
          <a:xfrm>
            <a:off x="-32050" y="1052675"/>
            <a:ext cx="3689650" cy="74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add</a:t>
            </a:r>
            <a:r>
              <a:rPr lang="en" sz="1800" dirty="0" smtClean="0"/>
              <a:t>: </a:t>
            </a:r>
            <a:r>
              <a:rPr lang="en-US" sz="1800" dirty="0" err="1" smtClean="0"/>
              <a:t>distribuidor</a:t>
            </a:r>
            <a:r>
              <a:rPr lang="en-US" sz="1800" dirty="0" smtClean="0"/>
              <a:t> de </a:t>
            </a:r>
            <a:r>
              <a:rPr lang="en" sz="1800" dirty="0" smtClean="0"/>
              <a:t>gradient</a:t>
            </a:r>
            <a:r>
              <a:rPr lang="en-US" sz="1800" dirty="0" smtClean="0"/>
              <a:t>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 smtClean="0"/>
              <a:t>max</a:t>
            </a:r>
            <a:r>
              <a:rPr lang="en" sz="1800" dirty="0" smtClean="0"/>
              <a:t>: </a:t>
            </a:r>
            <a:r>
              <a:rPr lang="en-US" sz="1800" dirty="0" err="1" smtClean="0"/>
              <a:t>rota</a:t>
            </a:r>
            <a:r>
              <a:rPr lang="en-US" sz="1800" dirty="0" smtClean="0"/>
              <a:t> </a:t>
            </a:r>
            <a:r>
              <a:rPr lang="en" sz="1800" dirty="0" smtClean="0"/>
              <a:t>gradient</a:t>
            </a:r>
            <a:r>
              <a:rPr lang="en-US" sz="1800" dirty="0" smtClean="0"/>
              <a:t>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 err="1" smtClean="0"/>
              <a:t>mul</a:t>
            </a:r>
            <a:r>
              <a:rPr lang="en" sz="1800" dirty="0" smtClean="0"/>
              <a:t>: gradient</a:t>
            </a:r>
            <a:r>
              <a:rPr lang="en-US" sz="1800" dirty="0" smtClean="0"/>
              <a:t>e</a:t>
            </a:r>
            <a:r>
              <a:rPr lang="en" sz="1800" dirty="0" smtClean="0"/>
              <a:t>… “</a:t>
            </a:r>
            <a:r>
              <a:rPr lang="en-US" sz="1800" dirty="0" smtClean="0"/>
              <a:t>inverter</a:t>
            </a:r>
            <a:r>
              <a:rPr lang="en" sz="1800" dirty="0" smtClean="0"/>
              <a:t>”?</a:t>
            </a:r>
            <a:endParaRPr lang="en" sz="1800" dirty="0"/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58</a:t>
            </a:fld>
            <a:endParaRPr lang="en"/>
          </a:p>
        </p:txBody>
      </p:sp>
      <p:sp>
        <p:nvSpPr>
          <p:cNvPr id="904" name="Shape 904"/>
          <p:cNvSpPr txBox="1"/>
          <p:nvPr/>
        </p:nvSpPr>
        <p:spPr>
          <a:xfrm>
            <a:off x="272200" y="62925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b="1" dirty="0" err="1" smtClean="0"/>
              <a:t>Implementação</a:t>
            </a:r>
            <a:r>
              <a:rPr lang="en" sz="3000" dirty="0" smtClean="0"/>
              <a:t>:   </a:t>
            </a:r>
            <a:r>
              <a:rPr lang="en" sz="3000" dirty="0"/>
              <a:t>forward/backward API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318900" y="3491225"/>
            <a:ext cx="3086100" cy="36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dirty="0" err="1"/>
              <a:t>x,y,z</a:t>
            </a:r>
            <a:r>
              <a:rPr lang="en" sz="2400" dirty="0"/>
              <a:t> </a:t>
            </a:r>
            <a:r>
              <a:rPr lang="en-US" sz="2400" dirty="0" err="1" smtClean="0"/>
              <a:t>são</a:t>
            </a:r>
            <a:r>
              <a:rPr lang="en-US" sz="2400" dirty="0" smtClean="0"/>
              <a:t> </a:t>
            </a:r>
            <a:r>
              <a:rPr lang="en-US" sz="2400" dirty="0" err="1" smtClean="0"/>
              <a:t>escalares</a:t>
            </a:r>
            <a:r>
              <a:rPr lang="en" sz="2400" dirty="0" smtClean="0"/>
              <a:t>)</a:t>
            </a:r>
            <a:endParaRPr lang="en" sz="2400" dirty="0"/>
          </a:p>
        </p:txBody>
      </p:sp>
      <p:sp>
        <p:nvSpPr>
          <p:cNvPr id="906" name="Shape 906"/>
          <p:cNvSpPr/>
          <p:nvPr/>
        </p:nvSpPr>
        <p:spPr>
          <a:xfrm>
            <a:off x="1102125" y="1656725"/>
            <a:ext cx="548699" cy="548699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*</a:t>
            </a:r>
          </a:p>
        </p:txBody>
      </p:sp>
      <p:cxnSp>
        <p:nvCxnSpPr>
          <p:cNvPr id="907" name="Shape 907"/>
          <p:cNvCxnSpPr>
            <a:endCxn id="906" idx="1"/>
          </p:cNvCxnSpPr>
          <p:nvPr/>
        </p:nvCxnSpPr>
        <p:spPr>
          <a:xfrm>
            <a:off x="753780" y="1414880"/>
            <a:ext cx="428699" cy="3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8" name="Shape 908"/>
          <p:cNvCxnSpPr>
            <a:endCxn id="906" idx="3"/>
          </p:cNvCxnSpPr>
          <p:nvPr/>
        </p:nvCxnSpPr>
        <p:spPr>
          <a:xfrm rot="10800000" flipH="1">
            <a:off x="682680" y="2125069"/>
            <a:ext cx="499799" cy="2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9" name="Shape 909"/>
          <p:cNvCxnSpPr>
            <a:stCxn id="906" idx="6"/>
          </p:cNvCxnSpPr>
          <p:nvPr/>
        </p:nvCxnSpPr>
        <p:spPr>
          <a:xfrm>
            <a:off x="1650824" y="1931074"/>
            <a:ext cx="61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10" name="Shape 910"/>
          <p:cNvSpPr txBox="1"/>
          <p:nvPr/>
        </p:nvSpPr>
        <p:spPr>
          <a:xfrm>
            <a:off x="796375" y="1075675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911" name="Shape 911"/>
          <p:cNvSpPr txBox="1"/>
          <p:nvPr/>
        </p:nvSpPr>
        <p:spPr>
          <a:xfrm>
            <a:off x="812600" y="2236700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sp>
        <p:nvSpPr>
          <p:cNvPr id="912" name="Shape 912"/>
          <p:cNvSpPr txBox="1"/>
          <p:nvPr/>
        </p:nvSpPr>
        <p:spPr>
          <a:xfrm>
            <a:off x="1862925" y="1457625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z</a:t>
            </a:r>
          </a:p>
        </p:txBody>
      </p:sp>
      <p:pic>
        <p:nvPicPr>
          <p:cNvPr id="913" name="Shape 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000" y="950675"/>
            <a:ext cx="5448300" cy="3000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4" name="Shape 914"/>
          <p:cNvCxnSpPr/>
          <p:nvPr/>
        </p:nvCxnSpPr>
        <p:spPr>
          <a:xfrm rot="10800000">
            <a:off x="5802025" y="2602349"/>
            <a:ext cx="911399" cy="752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15" name="Shape 9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587" y="3171112"/>
            <a:ext cx="466725" cy="676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16" name="Shape 9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5250" y="3853925"/>
            <a:ext cx="514350" cy="666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917" name="Shape 917"/>
          <p:cNvCxnSpPr>
            <a:stCxn id="916" idx="0"/>
          </p:cNvCxnSpPr>
          <p:nvPr/>
        </p:nvCxnSpPr>
        <p:spPr>
          <a:xfrm rot="10800000">
            <a:off x="5270725" y="3725825"/>
            <a:ext cx="341700" cy="128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59</a:t>
            </a:fld>
            <a:endParaRPr lang="en"/>
          </a:p>
        </p:txBody>
      </p:sp>
      <p:sp>
        <p:nvSpPr>
          <p:cNvPr id="923" name="Shape 923"/>
          <p:cNvSpPr txBox="1"/>
          <p:nvPr/>
        </p:nvSpPr>
        <p:spPr>
          <a:xfrm>
            <a:off x="272200" y="62925"/>
            <a:ext cx="8367000" cy="59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b="1" dirty="0" err="1" smtClean="0"/>
              <a:t>Implementação</a:t>
            </a:r>
            <a:r>
              <a:rPr lang="en" sz="3000" dirty="0" smtClean="0"/>
              <a:t>:   </a:t>
            </a:r>
            <a:r>
              <a:rPr lang="en" sz="3000" dirty="0"/>
              <a:t>forward/backward API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318900" y="3491225"/>
            <a:ext cx="3089318" cy="36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dirty="0" err="1"/>
              <a:t>x,y,z</a:t>
            </a:r>
            <a:r>
              <a:rPr lang="en" sz="2400" dirty="0"/>
              <a:t> </a:t>
            </a:r>
            <a:r>
              <a:rPr lang="en-US" sz="2400" dirty="0" err="1" smtClean="0"/>
              <a:t>são</a:t>
            </a:r>
            <a:r>
              <a:rPr lang="en-US" sz="2400" dirty="0" smtClean="0"/>
              <a:t> e</a:t>
            </a:r>
            <a:r>
              <a:rPr lang="en" sz="2400" dirty="0" smtClean="0"/>
              <a:t>scalar</a:t>
            </a:r>
            <a:r>
              <a:rPr lang="en-US" sz="2400" dirty="0" smtClean="0"/>
              <a:t>e</a:t>
            </a:r>
            <a:r>
              <a:rPr lang="en" sz="2400" dirty="0" smtClean="0"/>
              <a:t>s</a:t>
            </a:r>
            <a:r>
              <a:rPr lang="en" sz="2400" dirty="0"/>
              <a:t>)</a:t>
            </a:r>
          </a:p>
        </p:txBody>
      </p:sp>
      <p:sp>
        <p:nvSpPr>
          <p:cNvPr id="925" name="Shape 925"/>
          <p:cNvSpPr/>
          <p:nvPr/>
        </p:nvSpPr>
        <p:spPr>
          <a:xfrm>
            <a:off x="1102125" y="1656725"/>
            <a:ext cx="548699" cy="548699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*</a:t>
            </a:r>
          </a:p>
        </p:txBody>
      </p:sp>
      <p:cxnSp>
        <p:nvCxnSpPr>
          <p:cNvPr id="926" name="Shape 926"/>
          <p:cNvCxnSpPr>
            <a:endCxn id="925" idx="1"/>
          </p:cNvCxnSpPr>
          <p:nvPr/>
        </p:nvCxnSpPr>
        <p:spPr>
          <a:xfrm>
            <a:off x="753780" y="1414880"/>
            <a:ext cx="428699" cy="3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7" name="Shape 927"/>
          <p:cNvCxnSpPr>
            <a:endCxn id="925" idx="3"/>
          </p:cNvCxnSpPr>
          <p:nvPr/>
        </p:nvCxnSpPr>
        <p:spPr>
          <a:xfrm rot="10800000" flipH="1">
            <a:off x="682680" y="2125069"/>
            <a:ext cx="499799" cy="2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8" name="Shape 928"/>
          <p:cNvCxnSpPr>
            <a:stCxn id="925" idx="6"/>
          </p:cNvCxnSpPr>
          <p:nvPr/>
        </p:nvCxnSpPr>
        <p:spPr>
          <a:xfrm>
            <a:off x="1650824" y="1931074"/>
            <a:ext cx="61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9" name="Shape 929"/>
          <p:cNvSpPr txBox="1"/>
          <p:nvPr/>
        </p:nvSpPr>
        <p:spPr>
          <a:xfrm>
            <a:off x="796375" y="1075675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812600" y="2236700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1862925" y="1457625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z</a:t>
            </a:r>
          </a:p>
        </p:txBody>
      </p:sp>
      <p:pic>
        <p:nvPicPr>
          <p:cNvPr id="932" name="Shape 9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375" y="653025"/>
            <a:ext cx="6108575" cy="29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Shape 9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2100" y="3625500"/>
            <a:ext cx="1244125" cy="8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6</a:t>
            </a:fld>
            <a:endParaRPr lang="en" sz="2000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508166" y="2339439"/>
            <a:ext cx="71416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 smtClean="0"/>
              <a:t>Entendendo a derivação (multiplicação)</a:t>
            </a:r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625152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60</a:t>
            </a:fld>
            <a:endParaRPr lang="en"/>
          </a:p>
        </p:txBody>
      </p:sp>
      <p:sp>
        <p:nvSpPr>
          <p:cNvPr id="1135" name="Shape 1135"/>
          <p:cNvSpPr txBox="1"/>
          <p:nvPr/>
        </p:nvSpPr>
        <p:spPr>
          <a:xfrm>
            <a:off x="711050" y="-38650"/>
            <a:ext cx="8148600" cy="406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err="1" smtClean="0"/>
              <a:t>Resumo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algn="just" rtl="0">
              <a:spcBef>
                <a:spcPts val="0"/>
              </a:spcBef>
              <a:buSzPct val="100000"/>
              <a:buChar char="-"/>
            </a:pPr>
            <a:r>
              <a:rPr lang="en-US" sz="1800" b="1" dirty="0" smtClean="0"/>
              <a:t>B</a:t>
            </a:r>
            <a:r>
              <a:rPr lang="en" sz="1800" b="1" dirty="0" err="1" smtClean="0"/>
              <a:t>ackpropagation</a:t>
            </a:r>
            <a:r>
              <a:rPr lang="en" sz="1800" dirty="0" smtClean="0"/>
              <a:t> </a:t>
            </a:r>
            <a:r>
              <a:rPr lang="en" sz="1800" dirty="0"/>
              <a:t>= </a:t>
            </a:r>
            <a:r>
              <a:rPr lang="en-US" sz="1800" dirty="0" err="1" smtClean="0"/>
              <a:t>aplicação</a:t>
            </a:r>
            <a:r>
              <a:rPr lang="en-US" sz="1800" dirty="0" smtClean="0"/>
              <a:t> </a:t>
            </a:r>
            <a:r>
              <a:rPr lang="en-US" sz="1800" dirty="0" err="1" smtClean="0"/>
              <a:t>recursiva</a:t>
            </a:r>
            <a:r>
              <a:rPr lang="en-US" sz="1800" dirty="0" smtClean="0"/>
              <a:t> da </a:t>
            </a:r>
            <a:r>
              <a:rPr lang="en-US" sz="1800" dirty="0" err="1" smtClean="0"/>
              <a:t>regra</a:t>
            </a:r>
            <a:r>
              <a:rPr lang="en-US" sz="1800" dirty="0" smtClean="0"/>
              <a:t> da </a:t>
            </a:r>
            <a:r>
              <a:rPr lang="en-US" sz="1800" dirty="0" err="1" smtClean="0"/>
              <a:t>cadeia</a:t>
            </a:r>
            <a:r>
              <a:rPr lang="en-US" sz="1800" dirty="0" smtClean="0"/>
              <a:t> </a:t>
            </a:r>
            <a:r>
              <a:rPr lang="en-US" sz="1800" dirty="0" err="1" smtClean="0"/>
              <a:t>ao</a:t>
            </a:r>
            <a:r>
              <a:rPr lang="en-US" sz="1800" dirty="0" smtClean="0"/>
              <a:t> </a:t>
            </a:r>
            <a:r>
              <a:rPr lang="en-US" sz="1800" dirty="0" err="1" smtClean="0"/>
              <a:t>longo</a:t>
            </a:r>
            <a:r>
              <a:rPr lang="en-US" sz="1800" dirty="0" smtClean="0"/>
              <a:t> do </a:t>
            </a:r>
            <a:r>
              <a:rPr lang="en-US" sz="1800" dirty="0" err="1" smtClean="0"/>
              <a:t>grafo</a:t>
            </a:r>
            <a:r>
              <a:rPr lang="en-US" sz="1800" dirty="0" smtClean="0"/>
              <a:t>/</a:t>
            </a:r>
            <a:r>
              <a:rPr lang="en-US" sz="1800" dirty="0" err="1" smtClean="0"/>
              <a:t>rede</a:t>
            </a:r>
            <a:r>
              <a:rPr lang="en-US" sz="1800" dirty="0" smtClean="0"/>
              <a:t> para </a:t>
            </a:r>
            <a:r>
              <a:rPr lang="en-US" sz="1800" dirty="0" err="1" smtClean="0"/>
              <a:t>calcular</a:t>
            </a:r>
            <a:r>
              <a:rPr lang="en-US" sz="1800" dirty="0" smtClean="0"/>
              <a:t> o </a:t>
            </a:r>
            <a:r>
              <a:rPr lang="en-US" sz="1800" dirty="0" err="1" smtClean="0"/>
              <a:t>gradiente</a:t>
            </a:r>
            <a:r>
              <a:rPr lang="en-US" sz="1800" dirty="0" smtClean="0"/>
              <a:t> de </a:t>
            </a:r>
            <a:r>
              <a:rPr lang="en-US" sz="1800" dirty="0" err="1" smtClean="0"/>
              <a:t>todas</a:t>
            </a:r>
            <a:r>
              <a:rPr lang="en-US" sz="1800" dirty="0" smtClean="0"/>
              <a:t> as entradas/</a:t>
            </a:r>
            <a:r>
              <a:rPr lang="en-US" sz="1800" dirty="0" err="1" smtClean="0"/>
              <a:t>parâmetros</a:t>
            </a:r>
            <a:endParaRPr lang="en" sz="1800" dirty="0"/>
          </a:p>
          <a:p>
            <a:pPr marL="457200" lvl="0" indent="-342900" algn="just" rtl="0">
              <a:spcBef>
                <a:spcPts val="0"/>
              </a:spcBef>
              <a:buSzPct val="100000"/>
              <a:buChar char="-"/>
            </a:pPr>
            <a:r>
              <a:rPr lang="en-US" sz="1800" dirty="0" err="1" smtClean="0"/>
              <a:t>Implementações</a:t>
            </a:r>
            <a:r>
              <a:rPr lang="en-US" sz="1800" dirty="0" smtClean="0"/>
              <a:t> </a:t>
            </a:r>
            <a:r>
              <a:rPr lang="en-US" sz="1800" dirty="0" err="1" smtClean="0"/>
              <a:t>mantém</a:t>
            </a:r>
            <a:r>
              <a:rPr lang="en-US" sz="1800" dirty="0" smtClean="0"/>
              <a:t> a </a:t>
            </a:r>
            <a:r>
              <a:rPr lang="en-US" sz="1800" dirty="0" err="1" smtClean="0"/>
              <a:t>estrutura</a:t>
            </a:r>
            <a:r>
              <a:rPr lang="en-US" sz="1800" dirty="0" smtClean="0"/>
              <a:t> do </a:t>
            </a:r>
            <a:r>
              <a:rPr lang="en-US" sz="1800" dirty="0" err="1" smtClean="0"/>
              <a:t>grafo</a:t>
            </a:r>
            <a:r>
              <a:rPr lang="en" sz="1800" dirty="0" smtClean="0"/>
              <a:t>, </a:t>
            </a:r>
            <a:r>
              <a:rPr lang="en-US" sz="1800" dirty="0" err="1" smtClean="0"/>
              <a:t>onde</a:t>
            </a:r>
            <a:r>
              <a:rPr lang="en-US" sz="1800" dirty="0" smtClean="0"/>
              <a:t> as </a:t>
            </a:r>
            <a:r>
              <a:rPr lang="en-US" sz="1800" dirty="0" err="1" smtClean="0"/>
              <a:t>camadas</a:t>
            </a:r>
            <a:r>
              <a:rPr lang="en-US" sz="1800" dirty="0" smtClean="0"/>
              <a:t> </a:t>
            </a:r>
            <a:r>
              <a:rPr lang="en-US" sz="1800" dirty="0" err="1" smtClean="0"/>
              <a:t>implementam</a:t>
            </a:r>
            <a:r>
              <a:rPr lang="en-US" sz="1800" dirty="0" smtClean="0"/>
              <a:t> o </a:t>
            </a:r>
            <a:r>
              <a:rPr lang="en" sz="1800" b="1" dirty="0" smtClean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 smtClean="0"/>
              <a:t>(</a:t>
            </a:r>
            <a:r>
              <a:rPr lang="en-US" sz="1800" dirty="0" smtClean="0"/>
              <a:t>)</a:t>
            </a:r>
            <a:r>
              <a:rPr lang="en" sz="1800" dirty="0" smtClean="0"/>
              <a:t>.</a:t>
            </a:r>
            <a:endParaRPr lang="en" sz="1800" dirty="0"/>
          </a:p>
          <a:p>
            <a:pPr marL="457200" lvl="0" indent="-342900" algn="just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forward</a:t>
            </a:r>
            <a:r>
              <a:rPr lang="en" sz="1800" dirty="0"/>
              <a:t>: </a:t>
            </a:r>
            <a:r>
              <a:rPr lang="en-US" sz="1800" dirty="0" err="1" smtClean="0"/>
              <a:t>calcula</a:t>
            </a:r>
            <a:r>
              <a:rPr lang="en-US" sz="1800" dirty="0" smtClean="0"/>
              <a:t> o </a:t>
            </a:r>
            <a:r>
              <a:rPr lang="en-US" sz="1800" dirty="0" err="1" smtClean="0"/>
              <a:t>resultado</a:t>
            </a:r>
            <a:r>
              <a:rPr lang="en-US" sz="1800" dirty="0" smtClean="0"/>
              <a:t> de um </a:t>
            </a:r>
            <a:r>
              <a:rPr lang="en-US" sz="1800" dirty="0" err="1" smtClean="0"/>
              <a:t>operação</a:t>
            </a:r>
            <a:r>
              <a:rPr lang="en-US" sz="1800" dirty="0" smtClean="0"/>
              <a:t> e </a:t>
            </a:r>
            <a:r>
              <a:rPr lang="en-US" sz="1800" dirty="0" err="1" smtClean="0"/>
              <a:t>salva</a:t>
            </a:r>
            <a:r>
              <a:rPr lang="en-US" sz="1800" dirty="0" smtClean="0"/>
              <a:t> </a:t>
            </a:r>
            <a:r>
              <a:rPr lang="en-US" sz="1800" dirty="0" err="1" smtClean="0"/>
              <a:t>qualquer</a:t>
            </a:r>
            <a:r>
              <a:rPr lang="en-US" sz="1800" dirty="0" smtClean="0"/>
              <a:t> </a:t>
            </a:r>
            <a:r>
              <a:rPr lang="en-US" sz="1800" dirty="0" err="1" smtClean="0"/>
              <a:t>resultado</a:t>
            </a:r>
            <a:r>
              <a:rPr lang="en-US" sz="1800" dirty="0" smtClean="0"/>
              <a:t> </a:t>
            </a:r>
            <a:r>
              <a:rPr lang="en-US" sz="1800" dirty="0" err="1" smtClean="0"/>
              <a:t>necessário</a:t>
            </a:r>
            <a:r>
              <a:rPr lang="en-US" sz="1800" dirty="0" smtClean="0"/>
              <a:t> para o </a:t>
            </a:r>
            <a:r>
              <a:rPr lang="en-US" sz="1800" dirty="0" err="1" smtClean="0"/>
              <a:t>cálculo</a:t>
            </a:r>
            <a:r>
              <a:rPr lang="en-US" sz="1800" dirty="0" smtClean="0"/>
              <a:t> do </a:t>
            </a:r>
            <a:r>
              <a:rPr lang="en-US" sz="1800" dirty="0" err="1" smtClean="0"/>
              <a:t>gradiente</a:t>
            </a:r>
            <a:r>
              <a:rPr lang="en-US" sz="1800" dirty="0" smtClean="0"/>
              <a:t> </a:t>
            </a:r>
            <a:r>
              <a:rPr lang="en-US" sz="1800" dirty="0" err="1" smtClean="0"/>
              <a:t>na</a:t>
            </a:r>
            <a:r>
              <a:rPr lang="en-US" sz="1800" dirty="0" smtClean="0"/>
              <a:t> </a:t>
            </a:r>
            <a:r>
              <a:rPr lang="en-US" sz="1800" dirty="0" err="1" smtClean="0"/>
              <a:t>memória</a:t>
            </a:r>
            <a:endParaRPr lang="en" sz="1800" dirty="0"/>
          </a:p>
          <a:p>
            <a:pPr marL="457200" lvl="0" indent="-342900" algn="just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</a:t>
            </a:r>
            <a:r>
              <a:rPr lang="en-US" sz="1800" dirty="0" err="1" smtClean="0">
                <a:solidFill>
                  <a:schemeClr val="dk1"/>
                </a:solidFill>
              </a:rPr>
              <a:t>aplica</a:t>
            </a:r>
            <a:r>
              <a:rPr lang="en-US" sz="1800" dirty="0" smtClean="0">
                <a:solidFill>
                  <a:schemeClr val="dk1"/>
                </a:solidFill>
              </a:rPr>
              <a:t> a </a:t>
            </a:r>
            <a:r>
              <a:rPr lang="en-US" sz="1800" dirty="0" err="1" smtClean="0">
                <a:solidFill>
                  <a:schemeClr val="dk1"/>
                </a:solidFill>
              </a:rPr>
              <a:t>regra</a:t>
            </a:r>
            <a:r>
              <a:rPr lang="en-US" sz="1800" dirty="0" smtClean="0">
                <a:solidFill>
                  <a:schemeClr val="dk1"/>
                </a:solidFill>
              </a:rPr>
              <a:t> da </a:t>
            </a:r>
            <a:r>
              <a:rPr lang="en-US" sz="1800" dirty="0" err="1" smtClean="0">
                <a:solidFill>
                  <a:schemeClr val="dk1"/>
                </a:solidFill>
              </a:rPr>
              <a:t>cadeia</a:t>
            </a:r>
            <a:r>
              <a:rPr lang="en-US" sz="1800" dirty="0" smtClean="0">
                <a:solidFill>
                  <a:schemeClr val="dk1"/>
                </a:solidFill>
              </a:rPr>
              <a:t> para </a:t>
            </a:r>
            <a:r>
              <a:rPr lang="en-US" sz="1800" dirty="0" err="1" smtClean="0">
                <a:solidFill>
                  <a:schemeClr val="dk1"/>
                </a:solidFill>
              </a:rPr>
              <a:t>calcular</a:t>
            </a:r>
            <a:r>
              <a:rPr lang="en-US" sz="1800" dirty="0" smtClean="0">
                <a:solidFill>
                  <a:schemeClr val="dk1"/>
                </a:solidFill>
              </a:rPr>
              <a:t> o </a:t>
            </a:r>
            <a:r>
              <a:rPr lang="en-US" sz="1800" dirty="0" err="1" smtClean="0">
                <a:solidFill>
                  <a:schemeClr val="dk1"/>
                </a:solidFill>
              </a:rPr>
              <a:t>gradiente</a:t>
            </a:r>
            <a:r>
              <a:rPr lang="en-US" sz="1800" dirty="0" smtClean="0">
                <a:solidFill>
                  <a:schemeClr val="dk1"/>
                </a:solidFill>
              </a:rPr>
              <a:t> da </a:t>
            </a:r>
            <a:r>
              <a:rPr lang="en-US" sz="1800" dirty="0" err="1" smtClean="0">
                <a:solidFill>
                  <a:schemeClr val="dk1"/>
                </a:solidFill>
              </a:rPr>
              <a:t>função</a:t>
            </a:r>
            <a:r>
              <a:rPr lang="en-US" sz="1800" dirty="0" smtClean="0">
                <a:solidFill>
                  <a:schemeClr val="dk1"/>
                </a:solidFill>
              </a:rPr>
              <a:t> de loss com </a:t>
            </a:r>
            <a:r>
              <a:rPr lang="en-US" sz="1800" dirty="0" err="1" smtClean="0">
                <a:solidFill>
                  <a:schemeClr val="dk1"/>
                </a:solidFill>
              </a:rPr>
              <a:t>respeito</a:t>
            </a:r>
            <a:r>
              <a:rPr lang="en-US" sz="1800" dirty="0" smtClean="0">
                <a:solidFill>
                  <a:schemeClr val="dk1"/>
                </a:solidFill>
              </a:rPr>
              <a:t> </a:t>
            </a:r>
            <a:r>
              <a:rPr lang="en-US" sz="1800" dirty="0" err="1" smtClean="0">
                <a:solidFill>
                  <a:schemeClr val="dk1"/>
                </a:solidFill>
              </a:rPr>
              <a:t>às</a:t>
            </a:r>
            <a:r>
              <a:rPr lang="en-US" sz="1800" dirty="0" smtClean="0">
                <a:solidFill>
                  <a:schemeClr val="dk1"/>
                </a:solidFill>
              </a:rPr>
              <a:t> entradas</a:t>
            </a:r>
            <a:r>
              <a:rPr lang="en" sz="1800" dirty="0" smtClean="0">
                <a:solidFill>
                  <a:schemeClr val="dk1"/>
                </a:solidFill>
              </a:rPr>
              <a:t>.</a:t>
            </a:r>
            <a:endParaRPr lang="en" sz="18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61</a:t>
            </a:fld>
            <a:endParaRPr lang="en"/>
          </a:p>
        </p:txBody>
      </p:sp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600" y="143575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62</a:t>
            </a:fld>
            <a:endParaRPr lang="en"/>
          </a:p>
        </p:txBody>
      </p:sp>
      <p:sp>
        <p:nvSpPr>
          <p:cNvPr id="1147" name="Shape 1147"/>
          <p:cNvSpPr txBox="1"/>
          <p:nvPr/>
        </p:nvSpPr>
        <p:spPr>
          <a:xfrm>
            <a:off x="561724" y="327075"/>
            <a:ext cx="7518585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 err="1" smtClean="0"/>
              <a:t>Redes</a:t>
            </a:r>
            <a:r>
              <a:rPr lang="en-US" sz="3600" dirty="0" smtClean="0"/>
              <a:t> </a:t>
            </a:r>
            <a:r>
              <a:rPr lang="en-US" sz="3600" dirty="0" err="1" smtClean="0"/>
              <a:t>Neurais</a:t>
            </a:r>
            <a:r>
              <a:rPr lang="en" sz="3600" dirty="0" smtClean="0"/>
              <a:t>: </a:t>
            </a:r>
            <a:r>
              <a:rPr lang="en-US" sz="2400" dirty="0" err="1" smtClean="0"/>
              <a:t>sem</a:t>
            </a:r>
            <a:r>
              <a:rPr lang="en-US" sz="2400" dirty="0" smtClean="0"/>
              <a:t> </a:t>
            </a:r>
            <a:r>
              <a:rPr lang="en-US" sz="2400" dirty="0" err="1" smtClean="0"/>
              <a:t>relação</a:t>
            </a:r>
            <a:r>
              <a:rPr lang="en-US" sz="2400" dirty="0" smtClean="0"/>
              <a:t> com ”</a:t>
            </a:r>
            <a:r>
              <a:rPr lang="en-US" sz="2400" dirty="0" err="1" smtClean="0"/>
              <a:t>cérebro</a:t>
            </a:r>
            <a:r>
              <a:rPr lang="en-US" sz="2400" dirty="0" smtClean="0"/>
              <a:t>”</a:t>
            </a:r>
            <a:endParaRPr lang="en" sz="2400" dirty="0"/>
          </a:p>
        </p:txBody>
      </p:sp>
      <p:pic>
        <p:nvPicPr>
          <p:cNvPr id="1148" name="Shape 1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Shape 1149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 smtClean="0"/>
              <a:t>(</a:t>
            </a:r>
            <a:r>
              <a:rPr lang="en-US" sz="2400" b="1" dirty="0" smtClean="0"/>
              <a:t>Antes</a:t>
            </a:r>
            <a:r>
              <a:rPr lang="en" sz="2400" dirty="0" smtClean="0"/>
              <a:t>) </a:t>
            </a:r>
            <a:r>
              <a:rPr lang="en-US" sz="2400" dirty="0" err="1" smtClean="0"/>
              <a:t>Função</a:t>
            </a:r>
            <a:r>
              <a:rPr lang="en-US" sz="2400" dirty="0" smtClean="0"/>
              <a:t> de </a:t>
            </a:r>
            <a:r>
              <a:rPr lang="en" sz="2400" dirty="0" smtClean="0"/>
              <a:t>score </a:t>
            </a:r>
            <a:r>
              <a:rPr lang="en-US" sz="2400" dirty="0" smtClean="0"/>
              <a:t>linear</a:t>
            </a:r>
            <a:r>
              <a:rPr lang="en" sz="2400" dirty="0" smtClean="0"/>
              <a:t>:</a:t>
            </a:r>
            <a:endParaRPr lang="en" sz="2400" dirty="0"/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63</a:t>
            </a:fld>
            <a:endParaRPr lang="en"/>
          </a:p>
        </p:txBody>
      </p:sp>
      <p:sp>
        <p:nvSpPr>
          <p:cNvPr id="1155" name="Shape 1155"/>
          <p:cNvSpPr txBox="1"/>
          <p:nvPr/>
        </p:nvSpPr>
        <p:spPr>
          <a:xfrm>
            <a:off x="561724" y="327075"/>
            <a:ext cx="7546577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600" dirty="0" err="1"/>
              <a:t>Redes</a:t>
            </a:r>
            <a:r>
              <a:rPr lang="en-US" sz="3600" dirty="0"/>
              <a:t> </a:t>
            </a:r>
            <a:r>
              <a:rPr lang="en-US" sz="3600" dirty="0" err="1"/>
              <a:t>Neurais</a:t>
            </a:r>
            <a:r>
              <a:rPr lang="en" sz="3600" dirty="0"/>
              <a:t>: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relação</a:t>
            </a:r>
            <a:r>
              <a:rPr lang="en-US" sz="2400" dirty="0"/>
              <a:t> com ”</a:t>
            </a:r>
            <a:r>
              <a:rPr lang="en-US" sz="2400" dirty="0" err="1"/>
              <a:t>cérebro</a:t>
            </a:r>
            <a:r>
              <a:rPr lang="en-US" sz="2400" dirty="0"/>
              <a:t>”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</p:txBody>
      </p:sp>
      <p:pic>
        <p:nvPicPr>
          <p:cNvPr id="1156" name="Shape 1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Shape 1157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(</a:t>
            </a:r>
            <a:r>
              <a:rPr lang="en-US" sz="2400" b="1" dirty="0"/>
              <a:t>Antes</a:t>
            </a:r>
            <a:r>
              <a:rPr lang="en" sz="2400" dirty="0"/>
              <a:t>) </a:t>
            </a:r>
            <a:r>
              <a:rPr lang="en-US" sz="2400" dirty="0" err="1"/>
              <a:t>Função</a:t>
            </a:r>
            <a:r>
              <a:rPr lang="en-US" sz="2400" dirty="0"/>
              <a:t> de </a:t>
            </a:r>
            <a:r>
              <a:rPr lang="en" sz="2400" dirty="0"/>
              <a:t>score </a:t>
            </a:r>
            <a:r>
              <a:rPr lang="en-US" sz="2400" dirty="0"/>
              <a:t>linear</a:t>
            </a:r>
            <a:r>
              <a:rPr lang="en" sz="2400" dirty="0"/>
              <a:t>:</a:t>
            </a:r>
          </a:p>
        </p:txBody>
      </p:sp>
      <p:sp>
        <p:nvSpPr>
          <p:cNvPr id="1158" name="Shape 1158"/>
          <p:cNvSpPr txBox="1"/>
          <p:nvPr/>
        </p:nvSpPr>
        <p:spPr>
          <a:xfrm>
            <a:off x="650150" y="2118925"/>
            <a:ext cx="5480062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(</a:t>
            </a:r>
            <a:r>
              <a:rPr lang="en-US" sz="2400" b="1" dirty="0" smtClean="0"/>
              <a:t>Agora</a:t>
            </a:r>
            <a:r>
              <a:rPr lang="en" sz="2400" dirty="0" smtClean="0"/>
              <a:t>) </a:t>
            </a:r>
            <a:r>
              <a:rPr lang="en-US" sz="2400" dirty="0" err="1" smtClean="0"/>
              <a:t>Rede</a:t>
            </a:r>
            <a:r>
              <a:rPr lang="en-US" sz="2400" dirty="0" smtClean="0"/>
              <a:t> Neural </a:t>
            </a:r>
            <a:r>
              <a:rPr lang="en" sz="2400" dirty="0" smtClean="0"/>
              <a:t>2-</a:t>
            </a:r>
            <a:r>
              <a:rPr lang="en-US" sz="2400" dirty="0" err="1" smtClean="0"/>
              <a:t>camadas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59" name="Shape 1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64</a:t>
            </a:fld>
            <a:endParaRPr lang="en"/>
          </a:p>
        </p:txBody>
      </p:sp>
      <p:sp>
        <p:nvSpPr>
          <p:cNvPr id="1165" name="Shape 1165"/>
          <p:cNvSpPr txBox="1"/>
          <p:nvPr/>
        </p:nvSpPr>
        <p:spPr>
          <a:xfrm>
            <a:off x="561724" y="327075"/>
            <a:ext cx="7574569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600"/>
              <a:t>Redes</a:t>
            </a:r>
            <a:r>
              <a:rPr lang="en-US" sz="3600" dirty="0"/>
              <a:t> </a:t>
            </a:r>
            <a:r>
              <a:rPr lang="en-US" sz="3600" dirty="0" err="1"/>
              <a:t>Neurais</a:t>
            </a:r>
            <a:r>
              <a:rPr lang="en" sz="3600" dirty="0"/>
              <a:t>: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relação</a:t>
            </a:r>
            <a:r>
              <a:rPr lang="en-US" sz="2400" dirty="0"/>
              <a:t> com ”</a:t>
            </a:r>
            <a:r>
              <a:rPr lang="en-US" sz="2400" dirty="0" err="1"/>
              <a:t>cérebro</a:t>
            </a:r>
            <a:r>
              <a:rPr lang="en-US" sz="2400" dirty="0"/>
              <a:t>”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(</a:t>
            </a:r>
            <a:r>
              <a:rPr lang="en-US" sz="2400" b="1" dirty="0"/>
              <a:t>Antes</a:t>
            </a:r>
            <a:r>
              <a:rPr lang="en" sz="2400" dirty="0"/>
              <a:t>) </a:t>
            </a:r>
            <a:r>
              <a:rPr lang="en-US" sz="2400" dirty="0" err="1"/>
              <a:t>Função</a:t>
            </a:r>
            <a:r>
              <a:rPr lang="en-US" sz="2400" dirty="0"/>
              <a:t> de </a:t>
            </a:r>
            <a:r>
              <a:rPr lang="en" sz="2400" dirty="0"/>
              <a:t>score </a:t>
            </a:r>
            <a:r>
              <a:rPr lang="en-US" sz="2400" dirty="0"/>
              <a:t>linear</a:t>
            </a:r>
            <a:r>
              <a:rPr lang="en" sz="2400" dirty="0"/>
              <a:t>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650150" y="21189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(</a:t>
            </a:r>
            <a:r>
              <a:rPr lang="en-US" sz="2400" b="1" dirty="0"/>
              <a:t>Agora</a:t>
            </a:r>
            <a:r>
              <a:rPr lang="en" sz="2400" dirty="0"/>
              <a:t>) </a:t>
            </a:r>
            <a:r>
              <a:rPr lang="en-US" sz="2400" dirty="0" err="1"/>
              <a:t>Rede</a:t>
            </a:r>
            <a:r>
              <a:rPr lang="en-US" sz="2400" dirty="0"/>
              <a:t> Neural </a:t>
            </a:r>
            <a:r>
              <a:rPr lang="en" sz="2400" dirty="0"/>
              <a:t>2-</a:t>
            </a:r>
            <a:r>
              <a:rPr lang="en-US" sz="2400" dirty="0" err="1"/>
              <a:t>camadas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      </a:t>
            </a:r>
            <a:endParaRPr lang="en" sz="2400" dirty="0"/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Shape 12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65</a:t>
            </a:fld>
            <a:endParaRPr lang="en"/>
          </a:p>
        </p:txBody>
      </p:sp>
      <p:pic>
        <p:nvPicPr>
          <p:cNvPr id="1211" name="Shape 1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Shape 1212"/>
          <p:cNvSpPr txBox="1"/>
          <p:nvPr/>
        </p:nvSpPr>
        <p:spPr>
          <a:xfrm>
            <a:off x="575950" y="14658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(</a:t>
            </a:r>
            <a:r>
              <a:rPr lang="en-US" sz="2400" b="1" dirty="0"/>
              <a:t>Antes</a:t>
            </a:r>
            <a:r>
              <a:rPr lang="en" sz="2400" dirty="0"/>
              <a:t>) </a:t>
            </a:r>
            <a:r>
              <a:rPr lang="en-US" sz="2400" dirty="0" err="1"/>
              <a:t>Função</a:t>
            </a:r>
            <a:r>
              <a:rPr lang="en-US" sz="2400" dirty="0"/>
              <a:t> de </a:t>
            </a:r>
            <a:r>
              <a:rPr lang="en" sz="2400" dirty="0"/>
              <a:t>score </a:t>
            </a:r>
            <a:r>
              <a:rPr lang="en-US" sz="2400" dirty="0"/>
              <a:t>linear</a:t>
            </a:r>
            <a:r>
              <a:rPr lang="en" sz="2400" dirty="0"/>
              <a:t>:</a:t>
            </a:r>
          </a:p>
        </p:txBody>
      </p:sp>
      <p:sp>
        <p:nvSpPr>
          <p:cNvPr id="1213" name="Shape 1213"/>
          <p:cNvSpPr txBox="1"/>
          <p:nvPr/>
        </p:nvSpPr>
        <p:spPr>
          <a:xfrm>
            <a:off x="650150" y="2271325"/>
            <a:ext cx="47711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(</a:t>
            </a:r>
            <a:r>
              <a:rPr lang="en-US" sz="2400" b="1" dirty="0"/>
              <a:t>Agora</a:t>
            </a:r>
            <a:r>
              <a:rPr lang="en" sz="2400" dirty="0"/>
              <a:t>) </a:t>
            </a:r>
            <a:r>
              <a:rPr lang="en-US" sz="2400" dirty="0" err="1"/>
              <a:t>Rede</a:t>
            </a:r>
            <a:r>
              <a:rPr lang="en-US" sz="2400" dirty="0"/>
              <a:t> Neural </a:t>
            </a:r>
            <a:r>
              <a:rPr lang="en" sz="2400" dirty="0"/>
              <a:t>2-</a:t>
            </a:r>
            <a:r>
              <a:rPr lang="en-US" sz="2400" dirty="0" err="1"/>
              <a:t>camadas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/>
              <a:t>       </a:t>
            </a:r>
            <a:r>
              <a:rPr lang="en-US" sz="2400" dirty="0" err="1" smtClean="0"/>
              <a:t>ou</a:t>
            </a:r>
            <a:r>
              <a:rPr lang="en-US" sz="2400" dirty="0" smtClean="0"/>
              <a:t> </a:t>
            </a:r>
            <a:r>
              <a:rPr lang="en-US" sz="2400" dirty="0" err="1" smtClean="0"/>
              <a:t>Rede</a:t>
            </a:r>
            <a:r>
              <a:rPr lang="en-US" sz="2400" dirty="0" smtClean="0"/>
              <a:t> Neural </a:t>
            </a:r>
            <a:r>
              <a:rPr lang="en" sz="2400" dirty="0" smtClean="0"/>
              <a:t>3-</a:t>
            </a:r>
            <a:r>
              <a:rPr lang="en-US" sz="2400" dirty="0" err="1" smtClean="0"/>
              <a:t>camadas</a:t>
            </a:r>
            <a:endParaRPr lang="en" sz="2400" dirty="0"/>
          </a:p>
        </p:txBody>
      </p:sp>
      <p:pic>
        <p:nvPicPr>
          <p:cNvPr id="1214" name="Shape 1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2525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213924"/>
            <a:ext cx="5424259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165"/>
          <p:cNvSpPr txBox="1"/>
          <p:nvPr/>
        </p:nvSpPr>
        <p:spPr>
          <a:xfrm>
            <a:off x="561724" y="327075"/>
            <a:ext cx="7574569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3600"/>
              <a:t>Redes</a:t>
            </a:r>
            <a:r>
              <a:rPr lang="en-US" sz="3600" dirty="0"/>
              <a:t> </a:t>
            </a:r>
            <a:r>
              <a:rPr lang="en-US" sz="3600" dirty="0" err="1"/>
              <a:t>Neurais</a:t>
            </a:r>
            <a:r>
              <a:rPr lang="en" sz="3600" dirty="0"/>
              <a:t>: </a:t>
            </a:r>
            <a:r>
              <a:rPr lang="en-US" sz="2400" dirty="0" err="1"/>
              <a:t>sem</a:t>
            </a:r>
            <a:r>
              <a:rPr lang="en-US" sz="2400" dirty="0"/>
              <a:t> </a:t>
            </a:r>
            <a:r>
              <a:rPr lang="en-US" sz="2400" dirty="0" err="1"/>
              <a:t>relação</a:t>
            </a:r>
            <a:r>
              <a:rPr lang="en-US" sz="2400" dirty="0"/>
              <a:t> com ”</a:t>
            </a:r>
            <a:r>
              <a:rPr lang="en-US" sz="2400" dirty="0" err="1"/>
              <a:t>cérebro</a:t>
            </a:r>
            <a:r>
              <a:rPr lang="en-US" sz="2400" dirty="0"/>
              <a:t>”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hape 12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66</a:t>
            </a:fld>
            <a:endParaRPr lang="en"/>
          </a:p>
        </p:txBody>
      </p:sp>
      <p:sp>
        <p:nvSpPr>
          <p:cNvPr id="1222" name="Shape 1222"/>
          <p:cNvSpPr txBox="1"/>
          <p:nvPr/>
        </p:nvSpPr>
        <p:spPr>
          <a:xfrm>
            <a:off x="120875" y="116575"/>
            <a:ext cx="8589300" cy="2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000" dirty="0" err="1" smtClean="0"/>
              <a:t>Implementação</a:t>
            </a:r>
            <a:r>
              <a:rPr lang="en-US" sz="2000" dirty="0" smtClean="0"/>
              <a:t> de </a:t>
            </a:r>
            <a:r>
              <a:rPr lang="en-US" sz="2000" dirty="0" err="1" smtClean="0"/>
              <a:t>uma</a:t>
            </a:r>
            <a:r>
              <a:rPr lang="en-US" sz="2000" dirty="0" smtClean="0"/>
              <a:t> </a:t>
            </a:r>
            <a:r>
              <a:rPr lang="en-US" sz="2000" dirty="0" err="1" smtClean="0"/>
              <a:t>Rede</a:t>
            </a:r>
            <a:r>
              <a:rPr lang="en-US" sz="2000" dirty="0" smtClean="0"/>
              <a:t> Neural com </a:t>
            </a:r>
            <a:r>
              <a:rPr lang="en" sz="2000" dirty="0" smtClean="0"/>
              <a:t>2-</a:t>
            </a:r>
            <a:r>
              <a:rPr lang="en-US" sz="2000" dirty="0" err="1" smtClean="0"/>
              <a:t>camadas</a:t>
            </a:r>
            <a:endParaRPr lang="en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05" y="540311"/>
            <a:ext cx="8201270" cy="425816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67</a:t>
            </a:fld>
            <a:endParaRPr lang="en"/>
          </a:p>
        </p:txBody>
      </p:sp>
      <p:pic>
        <p:nvPicPr>
          <p:cNvPr id="1236" name="Shape 1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310" y="1512695"/>
            <a:ext cx="3925411" cy="315515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1147"/>
          <p:cNvSpPr txBox="1"/>
          <p:nvPr/>
        </p:nvSpPr>
        <p:spPr>
          <a:xfrm>
            <a:off x="561724" y="327075"/>
            <a:ext cx="7518585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 err="1" smtClean="0"/>
              <a:t>Redes</a:t>
            </a:r>
            <a:r>
              <a:rPr lang="en-US" sz="3600" dirty="0" smtClean="0"/>
              <a:t> </a:t>
            </a:r>
            <a:r>
              <a:rPr lang="en-US" sz="3600" dirty="0" err="1" smtClean="0"/>
              <a:t>Neurais</a:t>
            </a:r>
            <a:r>
              <a:rPr lang="en" sz="3600" dirty="0" smtClean="0"/>
              <a:t>: </a:t>
            </a:r>
            <a:r>
              <a:rPr lang="en-US" sz="2400" dirty="0" err="1" smtClean="0"/>
              <a:t>relacionando</a:t>
            </a:r>
            <a:r>
              <a:rPr lang="en-US" sz="2400" dirty="0" smtClean="0"/>
              <a:t> com ”</a:t>
            </a:r>
            <a:r>
              <a:rPr lang="en-US" sz="2400" dirty="0" err="1" smtClean="0"/>
              <a:t>cérebro</a:t>
            </a:r>
            <a:r>
              <a:rPr lang="en-US" sz="2400" dirty="0" smtClean="0"/>
              <a:t>”</a:t>
            </a:r>
            <a:endParaRPr lang="en" sz="2400" dirty="0"/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Shape 12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68</a:t>
            </a:fld>
            <a:endParaRPr lang="en"/>
          </a:p>
        </p:txBody>
      </p:sp>
      <p:pic>
        <p:nvPicPr>
          <p:cNvPr id="1248" name="Shape 1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0" cy="23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Shape 12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69</a:t>
            </a:fld>
            <a:endParaRPr lang="en"/>
          </a:p>
        </p:txBody>
      </p:sp>
      <p:pic>
        <p:nvPicPr>
          <p:cNvPr id="1254" name="Shape 1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0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Shape 1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225" y="1974575"/>
            <a:ext cx="4243024" cy="242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6" name="Shape 1256"/>
          <p:cNvCxnSpPr/>
          <p:nvPr/>
        </p:nvCxnSpPr>
        <p:spPr>
          <a:xfrm rot="10800000" flipH="1">
            <a:off x="3309850" y="255974"/>
            <a:ext cx="5542799" cy="255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e.g. x = </a:t>
            </a:r>
            <a:r>
              <a:rPr lang="en-US" sz="2400" dirty="0">
                <a:solidFill>
                  <a:srgbClr val="38761D"/>
                </a:solidFill>
              </a:rPr>
              <a:t>4</a:t>
            </a:r>
            <a:r>
              <a:rPr lang="en" sz="2400" dirty="0" smtClean="0">
                <a:solidFill>
                  <a:srgbClr val="38761D"/>
                </a:solidFill>
              </a:rPr>
              <a:t>, </a:t>
            </a:r>
            <a:r>
              <a:rPr lang="en" sz="2400" dirty="0">
                <a:solidFill>
                  <a:srgbClr val="38761D"/>
                </a:solidFill>
              </a:rPr>
              <a:t>y = </a:t>
            </a:r>
            <a:r>
              <a:rPr lang="en-US" sz="2400" dirty="0" smtClean="0">
                <a:solidFill>
                  <a:srgbClr val="38761D"/>
                </a:solidFill>
              </a:rPr>
              <a:t>-3</a:t>
            </a:r>
            <a:endParaRPr lang="en" sz="2400" dirty="0">
              <a:solidFill>
                <a:srgbClr val="38761D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303100" y="187785"/>
                <a:ext cx="2159117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000" b="0" i="1" smtClean="0">
                          <a:latin typeface="Cambria Math" charset="0"/>
                        </a:rPr>
                        <m:t>,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3000" b="0" i="1" smtClean="0">
                          <a:latin typeface="Cambria Math" charset="0"/>
                        </a:rPr>
                        <m:t>)=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𝑥𝑦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00" y="187785"/>
                <a:ext cx="2159117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o 28"/>
          <p:cNvGrpSpPr/>
          <p:nvPr/>
        </p:nvGrpSpPr>
        <p:grpSpPr>
          <a:xfrm>
            <a:off x="4453247" y="187785"/>
            <a:ext cx="4607626" cy="2389160"/>
            <a:chOff x="4453247" y="187785"/>
            <a:chExt cx="4607626" cy="2389160"/>
          </a:xfrm>
        </p:grpSpPr>
        <p:sp>
          <p:nvSpPr>
            <p:cNvPr id="28" name="Retângulo 27"/>
            <p:cNvSpPr/>
            <p:nvPr/>
          </p:nvSpPr>
          <p:spPr>
            <a:xfrm>
              <a:off x="4453247" y="187785"/>
              <a:ext cx="4607626" cy="238916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>
              <a:off x="4702050" y="360546"/>
              <a:ext cx="4019030" cy="1971907"/>
              <a:chOff x="3723682" y="2011925"/>
              <a:chExt cx="4019030" cy="1971907"/>
            </a:xfrm>
          </p:grpSpPr>
          <p:sp>
            <p:nvSpPr>
              <p:cNvPr id="165" name="Shape 165"/>
              <p:cNvSpPr/>
              <p:nvPr/>
            </p:nvSpPr>
            <p:spPr>
              <a:xfrm>
                <a:off x="4702050" y="2011925"/>
                <a:ext cx="375000" cy="158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6064750" y="2781816"/>
                <a:ext cx="438539" cy="438539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dirty="0">
                    <a:solidFill>
                      <a:schemeClr val="tx1"/>
                    </a:solidFill>
                  </a:rPr>
                  <a:t>*</a:t>
                </a:r>
              </a:p>
            </p:txBody>
          </p:sp>
          <p:cxnSp>
            <p:nvCxnSpPr>
              <p:cNvPr id="5" name="Conector de Seta Reta 4"/>
              <p:cNvCxnSpPr>
                <a:endCxn id="3" idx="2"/>
              </p:cNvCxnSpPr>
              <p:nvPr/>
            </p:nvCxnSpPr>
            <p:spPr>
              <a:xfrm>
                <a:off x="5438899" y="2413409"/>
                <a:ext cx="625851" cy="5876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/>
              <p:cNvCxnSpPr>
                <a:endCxn id="3" idx="2"/>
              </p:cNvCxnSpPr>
              <p:nvPr/>
            </p:nvCxnSpPr>
            <p:spPr>
              <a:xfrm flipV="1">
                <a:off x="5438899" y="3001086"/>
                <a:ext cx="625851" cy="7896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/>
              <p:cNvCxnSpPr/>
              <p:nvPr/>
            </p:nvCxnSpPr>
            <p:spPr>
              <a:xfrm flipH="1">
                <a:off x="4073236" y="3783777"/>
                <a:ext cx="1368168" cy="69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>
              <a:xfrm flipH="1">
                <a:off x="4073236" y="2415296"/>
                <a:ext cx="1388558" cy="34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>
                <a:stCxn id="3" idx="6"/>
              </p:cNvCxnSpPr>
              <p:nvPr/>
            </p:nvCxnSpPr>
            <p:spPr>
              <a:xfrm flipV="1">
                <a:off x="6503289" y="3001085"/>
                <a:ext cx="1239423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CaixaDeTexto 23"/>
              <p:cNvSpPr txBox="1"/>
              <p:nvPr/>
            </p:nvSpPr>
            <p:spPr>
              <a:xfrm>
                <a:off x="4067411" y="201192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4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7" name="CaixaDeTexto 36"/>
              <p:cNvSpPr txBox="1"/>
              <p:nvPr/>
            </p:nvSpPr>
            <p:spPr>
              <a:xfrm>
                <a:off x="4048804" y="3383667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-3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5" name="CaixaDeTexto 24"/>
              <p:cNvSpPr txBox="1"/>
              <p:nvPr/>
            </p:nvSpPr>
            <p:spPr>
              <a:xfrm>
                <a:off x="3724971" y="2170025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x</a:t>
                </a:r>
                <a:endParaRPr lang="pt-BR" sz="2000" dirty="0"/>
              </a:p>
            </p:txBody>
          </p:sp>
          <p:sp>
            <p:nvSpPr>
              <p:cNvPr id="39" name="CaixaDeTexto 38"/>
              <p:cNvSpPr txBox="1"/>
              <p:nvPr/>
            </p:nvSpPr>
            <p:spPr>
              <a:xfrm>
                <a:off x="3723682" y="358372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/>
                  <a:t>y</a:t>
                </a:r>
                <a:endParaRPr lang="pt-BR" sz="2000" dirty="0"/>
              </a:p>
            </p:txBody>
          </p:sp>
          <p:sp>
            <p:nvSpPr>
              <p:cNvPr id="40" name="CaixaDeTexto 39"/>
              <p:cNvSpPr txBox="1"/>
              <p:nvPr/>
            </p:nvSpPr>
            <p:spPr>
              <a:xfrm>
                <a:off x="6534148" y="2600975"/>
                <a:ext cx="2551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f</a:t>
                </a:r>
                <a:endParaRPr lang="pt-BR" sz="2000" dirty="0"/>
              </a:p>
            </p:txBody>
          </p:sp>
          <p:sp>
            <p:nvSpPr>
              <p:cNvPr id="41" name="CaixaDeTexto 40"/>
              <p:cNvSpPr txBox="1"/>
              <p:nvPr/>
            </p:nvSpPr>
            <p:spPr>
              <a:xfrm>
                <a:off x="6769368" y="260097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-12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Shape 126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70</a:t>
            </a:fld>
            <a:endParaRPr lang="en"/>
          </a:p>
        </p:txBody>
      </p:sp>
      <p:pic>
        <p:nvPicPr>
          <p:cNvPr id="1262" name="Shape 1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0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Shape 1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225" y="1974575"/>
            <a:ext cx="4243024" cy="2420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Shape 1264"/>
          <p:cNvCxnSpPr/>
          <p:nvPr/>
        </p:nvCxnSpPr>
        <p:spPr>
          <a:xfrm rot="10800000" flipH="1">
            <a:off x="3309850" y="255974"/>
            <a:ext cx="5542799" cy="255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65" name="Shape 1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875" y="2815575"/>
            <a:ext cx="2645124" cy="1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Shape 1266"/>
          <p:cNvSpPr txBox="1"/>
          <p:nvPr/>
        </p:nvSpPr>
        <p:spPr>
          <a:xfrm>
            <a:off x="2978575" y="3177750"/>
            <a:ext cx="2408099" cy="57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 dirty="0" err="1" smtClean="0"/>
              <a:t>Função</a:t>
            </a:r>
            <a:r>
              <a:rPr lang="en-US" sz="1800" b="1" dirty="0" smtClean="0"/>
              <a:t> de </a:t>
            </a:r>
            <a:r>
              <a:rPr lang="en-US" sz="1800" b="1" dirty="0" err="1" smtClean="0"/>
              <a:t>ativação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sigmóide</a:t>
            </a:r>
            <a:endParaRPr lang="en" sz="1800" b="1" dirty="0"/>
          </a:p>
        </p:txBody>
      </p:sp>
      <p:pic>
        <p:nvPicPr>
          <p:cNvPr id="1267" name="Shape 1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2137" y="3757050"/>
            <a:ext cx="879724" cy="6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71</a:t>
            </a:fld>
            <a:endParaRPr lang="en"/>
          </a:p>
        </p:txBody>
      </p:sp>
      <p:pic>
        <p:nvPicPr>
          <p:cNvPr id="1282" name="Shape 1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125" y="46725"/>
            <a:ext cx="4266824" cy="42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Shape 1283"/>
          <p:cNvSpPr txBox="1"/>
          <p:nvPr/>
        </p:nvSpPr>
        <p:spPr>
          <a:xfrm>
            <a:off x="240125" y="182500"/>
            <a:ext cx="5028800" cy="92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 err="1" smtClean="0"/>
              <a:t>Tenha</a:t>
            </a:r>
            <a:r>
              <a:rPr lang="en-US" sz="1800" dirty="0" smtClean="0"/>
              <a:t> </a:t>
            </a:r>
            <a:r>
              <a:rPr lang="en-US" sz="1800" dirty="0" err="1" smtClean="0"/>
              <a:t>cuidado</a:t>
            </a:r>
            <a:r>
              <a:rPr lang="en-US" sz="1800" dirty="0" smtClean="0"/>
              <a:t> com as </a:t>
            </a:r>
            <a:r>
              <a:rPr lang="en-US" sz="1800" dirty="0" err="1" smtClean="0"/>
              <a:t>analogias</a:t>
            </a:r>
            <a:r>
              <a:rPr lang="en-US" sz="1800" dirty="0" smtClean="0"/>
              <a:t> com </a:t>
            </a:r>
            <a:r>
              <a:rPr lang="en-US" sz="1800" dirty="0" err="1" smtClean="0"/>
              <a:t>cérebro</a:t>
            </a:r>
            <a:r>
              <a:rPr lang="en" sz="1800" dirty="0" smtClean="0"/>
              <a:t>:</a:t>
            </a:r>
            <a:endParaRPr lang="en"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err="1" smtClean="0"/>
              <a:t>Neurônios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biológicos</a:t>
            </a:r>
            <a:r>
              <a:rPr lang="en" sz="1800" b="1" dirty="0" smtClean="0"/>
              <a:t>:</a:t>
            </a:r>
            <a:endParaRPr lang="en" sz="1800" b="1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-US" sz="1800" dirty="0" err="1" smtClean="0"/>
              <a:t>Muitos</a:t>
            </a:r>
            <a:r>
              <a:rPr lang="en-US" sz="1800" dirty="0" smtClean="0"/>
              <a:t> </a:t>
            </a:r>
            <a:r>
              <a:rPr lang="en-US" sz="1800" dirty="0" err="1" smtClean="0"/>
              <a:t>tipos</a:t>
            </a:r>
            <a:r>
              <a:rPr lang="en-US" sz="1800" dirty="0" smtClean="0"/>
              <a:t> </a:t>
            </a:r>
            <a:r>
              <a:rPr lang="en-US" sz="1800" dirty="0" err="1" smtClean="0"/>
              <a:t>diferentes</a:t>
            </a:r>
            <a:endParaRPr lang="en"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-US" sz="1800" dirty="0" err="1" smtClean="0"/>
              <a:t>Dentritos</a:t>
            </a:r>
            <a:r>
              <a:rPr lang="en-US" sz="1800" dirty="0" smtClean="0"/>
              <a:t> </a:t>
            </a:r>
            <a:r>
              <a:rPr lang="en-US" sz="1800" dirty="0" err="1" smtClean="0"/>
              <a:t>podem</a:t>
            </a:r>
            <a:r>
              <a:rPr lang="en-US" sz="1800" dirty="0" smtClean="0"/>
              <a:t> </a:t>
            </a:r>
            <a:r>
              <a:rPr lang="en-US" sz="1800" dirty="0" err="1" smtClean="0"/>
              <a:t>executar</a:t>
            </a:r>
            <a:r>
              <a:rPr lang="en-US" sz="1800" dirty="0" smtClean="0"/>
              <a:t> </a:t>
            </a:r>
            <a:r>
              <a:rPr lang="en-US" sz="1800" dirty="0" err="1" smtClean="0"/>
              <a:t>calculos</a:t>
            </a:r>
            <a:r>
              <a:rPr lang="en-US" sz="1800" dirty="0" smtClean="0"/>
              <a:t> </a:t>
            </a:r>
            <a:r>
              <a:rPr lang="en-US" sz="1800" dirty="0" err="1" smtClean="0"/>
              <a:t>não-lineares</a:t>
            </a:r>
            <a:endParaRPr lang="en"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-US" sz="1800" dirty="0" err="1" smtClean="0"/>
              <a:t>Sinapses</a:t>
            </a:r>
            <a:r>
              <a:rPr lang="en-US" sz="1800" dirty="0" smtClean="0"/>
              <a:t> </a:t>
            </a:r>
            <a:r>
              <a:rPr lang="en-US" sz="1800" dirty="0" err="1" smtClean="0"/>
              <a:t>não</a:t>
            </a:r>
            <a:r>
              <a:rPr lang="en-US" sz="1800" dirty="0" smtClean="0"/>
              <a:t> </a:t>
            </a:r>
            <a:r>
              <a:rPr lang="en-US" sz="1800" dirty="0" err="1" smtClean="0"/>
              <a:t>são</a:t>
            </a:r>
            <a:r>
              <a:rPr lang="en-US" sz="1800" dirty="0" smtClean="0"/>
              <a:t> </a:t>
            </a:r>
            <a:r>
              <a:rPr lang="en-US" sz="1800" dirty="0" err="1" smtClean="0"/>
              <a:t>apenas</a:t>
            </a:r>
            <a:r>
              <a:rPr lang="en-US" sz="1800" dirty="0" smtClean="0"/>
              <a:t> um </a:t>
            </a:r>
            <a:r>
              <a:rPr lang="en-US" sz="1800" dirty="0" err="1" smtClean="0"/>
              <a:t>único</a:t>
            </a:r>
            <a:r>
              <a:rPr lang="en-US" sz="1800" dirty="0" smtClean="0"/>
              <a:t> peso, mas um </a:t>
            </a:r>
            <a:r>
              <a:rPr lang="en-US" sz="1800" dirty="0" err="1" smtClean="0"/>
              <a:t>sistema</a:t>
            </a:r>
            <a:r>
              <a:rPr lang="en-US" sz="1800" dirty="0" smtClean="0"/>
              <a:t> </a:t>
            </a:r>
            <a:r>
              <a:rPr lang="en-US" sz="1800" dirty="0" err="1" smtClean="0"/>
              <a:t>diâmico</a:t>
            </a:r>
            <a:r>
              <a:rPr lang="en-US" sz="1800" dirty="0" smtClean="0"/>
              <a:t> linear </a:t>
            </a:r>
            <a:r>
              <a:rPr lang="en-US" sz="1800" dirty="0" err="1" smtClean="0"/>
              <a:t>complexo</a:t>
            </a:r>
            <a:endParaRPr lang="en" sz="1800" dirty="0"/>
          </a:p>
        </p:txBody>
      </p:sp>
      <p:sp>
        <p:nvSpPr>
          <p:cNvPr id="1284" name="Shape 1284"/>
          <p:cNvSpPr txBox="1"/>
          <p:nvPr/>
        </p:nvSpPr>
        <p:spPr>
          <a:xfrm>
            <a:off x="5268925" y="4212900"/>
            <a:ext cx="4533000" cy="30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[Dendritic Computation. London and Hausser]</a:t>
            </a:r>
          </a:p>
        </p:txBody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72</a:t>
            </a:fld>
            <a:endParaRPr lang="en"/>
          </a:p>
        </p:txBody>
      </p:sp>
      <p:sp>
        <p:nvSpPr>
          <p:cNvPr id="1310" name="Shape 1310"/>
          <p:cNvSpPr txBox="1"/>
          <p:nvPr/>
        </p:nvSpPr>
        <p:spPr>
          <a:xfrm>
            <a:off x="1509300" y="91500"/>
            <a:ext cx="6452100" cy="45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 err="1" smtClean="0"/>
              <a:t>Redes</a:t>
            </a:r>
            <a:r>
              <a:rPr lang="en-US" sz="3000" dirty="0" smtClean="0"/>
              <a:t> </a:t>
            </a:r>
            <a:r>
              <a:rPr lang="en-US" sz="3000" dirty="0" err="1" smtClean="0"/>
              <a:t>Neurais</a:t>
            </a:r>
            <a:r>
              <a:rPr lang="en" sz="3000" dirty="0" smtClean="0"/>
              <a:t>: </a:t>
            </a:r>
            <a:r>
              <a:rPr lang="en-US" sz="3000" dirty="0" err="1" smtClean="0"/>
              <a:t>Arquiteturas</a:t>
            </a:r>
            <a:endParaRPr lang="en" sz="3000" dirty="0"/>
          </a:p>
        </p:txBody>
      </p:sp>
      <p:pic>
        <p:nvPicPr>
          <p:cNvPr id="1311" name="Shape 1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75" y="850600"/>
            <a:ext cx="3245725" cy="2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50" y="832751"/>
            <a:ext cx="4604950" cy="22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Shape 1313"/>
          <p:cNvCxnSpPr/>
          <p:nvPr/>
        </p:nvCxnSpPr>
        <p:spPr>
          <a:xfrm>
            <a:off x="3901200" y="908525"/>
            <a:ext cx="0" cy="2241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4" name="Shape 1314"/>
          <p:cNvCxnSpPr/>
          <p:nvPr/>
        </p:nvCxnSpPr>
        <p:spPr>
          <a:xfrm rot="10800000">
            <a:off x="2312400" y="3188149"/>
            <a:ext cx="691799" cy="762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5" name="Shape 1315"/>
          <p:cNvSpPr txBox="1"/>
          <p:nvPr/>
        </p:nvSpPr>
        <p:spPr>
          <a:xfrm>
            <a:off x="3196900" y="3906350"/>
            <a:ext cx="4650900" cy="60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1" dirty="0" err="1" smtClean="0"/>
              <a:t>Camadas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Totalmente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Conectadas</a:t>
            </a:r>
            <a:r>
              <a:rPr lang="en-US" sz="1800" b="1" dirty="0" smtClean="0"/>
              <a:t> - </a:t>
            </a:r>
            <a:r>
              <a:rPr lang="en" sz="1800" b="1" dirty="0" smtClean="0"/>
              <a:t>“Fully-connected” </a:t>
            </a:r>
            <a:r>
              <a:rPr lang="en" sz="1800" b="1" dirty="0"/>
              <a:t>layers</a:t>
            </a:r>
          </a:p>
        </p:txBody>
      </p:sp>
      <p:cxnSp>
        <p:nvCxnSpPr>
          <p:cNvPr id="1316" name="Shape 1316"/>
          <p:cNvCxnSpPr/>
          <p:nvPr/>
        </p:nvCxnSpPr>
        <p:spPr>
          <a:xfrm rot="10800000">
            <a:off x="3030525" y="2899099"/>
            <a:ext cx="336299" cy="936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7" name="Shape 1317"/>
          <p:cNvSpPr txBox="1"/>
          <p:nvPr/>
        </p:nvSpPr>
        <p:spPr>
          <a:xfrm>
            <a:off x="0" y="3517450"/>
            <a:ext cx="4738499" cy="46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“</a:t>
            </a:r>
            <a:r>
              <a:rPr lang="en-US" sz="1800" dirty="0" err="1" smtClean="0"/>
              <a:t>Rede</a:t>
            </a:r>
            <a:r>
              <a:rPr lang="en-US" sz="1800" dirty="0" smtClean="0"/>
              <a:t> neural com </a:t>
            </a:r>
            <a:r>
              <a:rPr lang="en" sz="1800" dirty="0" smtClean="0"/>
              <a:t>2-</a:t>
            </a:r>
            <a:r>
              <a:rPr lang="en-US" sz="1800" dirty="0" err="1" smtClean="0"/>
              <a:t>camadas</a:t>
            </a:r>
            <a:r>
              <a:rPr lang="en" sz="1800" dirty="0" smtClean="0"/>
              <a:t>”</a:t>
            </a:r>
            <a:endParaRPr lang="en" sz="1800" dirty="0"/>
          </a:p>
        </p:txBody>
      </p:sp>
      <p:sp>
        <p:nvSpPr>
          <p:cNvPr id="1318" name="Shape 1318"/>
          <p:cNvSpPr txBox="1"/>
          <p:nvPr/>
        </p:nvSpPr>
        <p:spPr>
          <a:xfrm>
            <a:off x="5714125" y="3266900"/>
            <a:ext cx="4738499" cy="46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 smtClean="0"/>
              <a:t>“</a:t>
            </a:r>
            <a:r>
              <a:rPr lang="en-US" sz="1800" dirty="0" err="1" smtClean="0"/>
              <a:t>Rede</a:t>
            </a:r>
            <a:r>
              <a:rPr lang="en-US" sz="1800" dirty="0" smtClean="0"/>
              <a:t> neural com </a:t>
            </a:r>
            <a:r>
              <a:rPr lang="en" sz="1800" dirty="0" smtClean="0"/>
              <a:t>3-</a:t>
            </a:r>
            <a:r>
              <a:rPr lang="en-US" sz="1800" dirty="0" err="1" smtClean="0"/>
              <a:t>camadas</a:t>
            </a:r>
            <a:endParaRPr lang="en" sz="1800" dirty="0"/>
          </a:p>
        </p:txBody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Shape 133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73</a:t>
            </a:fld>
            <a:endParaRPr lang="en"/>
          </a:p>
        </p:txBody>
      </p:sp>
      <p:sp>
        <p:nvSpPr>
          <p:cNvPr id="1340" name="Shape 1340"/>
          <p:cNvSpPr txBox="1"/>
          <p:nvPr/>
        </p:nvSpPr>
        <p:spPr>
          <a:xfrm>
            <a:off x="588500" y="181075"/>
            <a:ext cx="8392499" cy="7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 err="1" smtClean="0"/>
              <a:t>Número</a:t>
            </a:r>
            <a:r>
              <a:rPr lang="en-US" sz="3000" dirty="0" smtClean="0"/>
              <a:t> de </a:t>
            </a:r>
            <a:r>
              <a:rPr lang="en-US" sz="3000" dirty="0" err="1" smtClean="0"/>
              <a:t>Camadas</a:t>
            </a:r>
            <a:r>
              <a:rPr lang="en-US" sz="3000" dirty="0" smtClean="0"/>
              <a:t> e </a:t>
            </a:r>
            <a:r>
              <a:rPr lang="en-US" sz="3000" dirty="0" err="1" smtClean="0"/>
              <a:t>Seus</a:t>
            </a:r>
            <a:r>
              <a:rPr lang="en-US" sz="3000" dirty="0" smtClean="0"/>
              <a:t> </a:t>
            </a:r>
            <a:r>
              <a:rPr lang="en-US" sz="3000" dirty="0" err="1" smtClean="0"/>
              <a:t>Tamanhos</a:t>
            </a:r>
            <a:endParaRPr lang="en" sz="3000" dirty="0"/>
          </a:p>
        </p:txBody>
      </p:sp>
      <p:pic>
        <p:nvPicPr>
          <p:cNvPr id="1341" name="Shape 1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95" y="1069337"/>
            <a:ext cx="7546229" cy="267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Shape 1342"/>
          <p:cNvCxnSpPr/>
          <p:nvPr/>
        </p:nvCxnSpPr>
        <p:spPr>
          <a:xfrm rot="10800000">
            <a:off x="6554700" y="3847699"/>
            <a:ext cx="0" cy="353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43" name="Shape 1343"/>
          <p:cNvSpPr txBox="1"/>
          <p:nvPr/>
        </p:nvSpPr>
        <p:spPr>
          <a:xfrm>
            <a:off x="4073422" y="4117450"/>
            <a:ext cx="5177457" cy="2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 smtClean="0"/>
              <a:t>Mais</a:t>
            </a:r>
            <a:r>
              <a:rPr lang="en-US" sz="2400" dirty="0" smtClean="0"/>
              <a:t> </a:t>
            </a:r>
            <a:r>
              <a:rPr lang="en-US" sz="2400" dirty="0" err="1" smtClean="0"/>
              <a:t>neurônios</a:t>
            </a:r>
            <a:r>
              <a:rPr lang="en-US" sz="2400" dirty="0" smtClean="0"/>
              <a:t> </a:t>
            </a:r>
            <a:r>
              <a:rPr lang="en" sz="2400" dirty="0" smtClean="0"/>
              <a:t>= </a:t>
            </a:r>
            <a:r>
              <a:rPr lang="en-US" sz="2400" dirty="0" err="1" smtClean="0"/>
              <a:t>maior</a:t>
            </a:r>
            <a:r>
              <a:rPr lang="en-US" sz="2400" dirty="0" smtClean="0"/>
              <a:t> </a:t>
            </a:r>
            <a:r>
              <a:rPr lang="en-US" sz="2400" dirty="0" err="1" smtClean="0"/>
              <a:t>capacidade</a:t>
            </a:r>
            <a:endParaRPr lang="en" sz="2400" dirty="0"/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Shape 13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74</a:t>
            </a:fld>
            <a:endParaRPr lang="en"/>
          </a:p>
        </p:txBody>
      </p:sp>
      <p:pic>
        <p:nvPicPr>
          <p:cNvPr id="1349" name="Shape 1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0" y="775350"/>
            <a:ext cx="8392500" cy="30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Shape 1350"/>
          <p:cNvSpPr txBox="1"/>
          <p:nvPr/>
        </p:nvSpPr>
        <p:spPr>
          <a:xfrm>
            <a:off x="1589625" y="3876400"/>
            <a:ext cx="6672300" cy="791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(</a:t>
            </a:r>
            <a:r>
              <a:rPr lang="en-US" dirty="0" smtClean="0"/>
              <a:t>script para </a:t>
            </a:r>
            <a:r>
              <a:rPr lang="en-US" dirty="0" err="1" smtClean="0"/>
              <a:t>brincar</a:t>
            </a:r>
            <a:r>
              <a:rPr lang="en" dirty="0" smtClean="0"/>
              <a:t>: </a:t>
            </a:r>
            <a:r>
              <a:rPr lang="en" u="sng" dirty="0">
                <a:solidFill>
                  <a:srgbClr val="1155CC"/>
                </a:solidFill>
                <a:hlinkClick r:id="rId4"/>
              </a:rPr>
              <a:t>http://cs.stanford.edu/people/karpathy/convnetjs/demo/classify2d.html</a:t>
            </a:r>
            <a:r>
              <a:rPr lang="en" dirty="0"/>
              <a:t>)</a:t>
            </a:r>
          </a:p>
        </p:txBody>
      </p:sp>
      <p:sp>
        <p:nvSpPr>
          <p:cNvPr id="1351" name="Shape 1351"/>
          <p:cNvSpPr txBox="1"/>
          <p:nvPr/>
        </p:nvSpPr>
        <p:spPr>
          <a:xfrm>
            <a:off x="90450" y="152400"/>
            <a:ext cx="8963099" cy="54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 err="1" smtClean="0"/>
              <a:t>Regularização</a:t>
            </a:r>
            <a:r>
              <a:rPr lang="en" sz="1800" dirty="0" smtClean="0"/>
              <a:t>:</a:t>
            </a:r>
            <a:endParaRPr lang="en" sz="1800" dirty="0"/>
          </a:p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Shape 13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75</a:t>
            </a:fld>
            <a:endParaRPr lang="en"/>
          </a:p>
        </p:txBody>
      </p:sp>
      <p:sp>
        <p:nvSpPr>
          <p:cNvPr id="1357" name="Shape 1357"/>
          <p:cNvSpPr txBox="1"/>
          <p:nvPr/>
        </p:nvSpPr>
        <p:spPr>
          <a:xfrm>
            <a:off x="633775" y="117700"/>
            <a:ext cx="8121000" cy="405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b="1" dirty="0" err="1" smtClean="0"/>
              <a:t>Resumo</a:t>
            </a:r>
            <a:endParaRPr lang="en" sz="3000" b="1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-US" sz="2400" dirty="0" err="1" smtClean="0"/>
              <a:t>Podemos</a:t>
            </a:r>
            <a:r>
              <a:rPr lang="en-US" sz="2400" dirty="0" smtClean="0"/>
              <a:t> </a:t>
            </a:r>
            <a:r>
              <a:rPr lang="en-US" sz="2400" dirty="0" err="1" smtClean="0"/>
              <a:t>organizar</a:t>
            </a:r>
            <a:r>
              <a:rPr lang="en-US" sz="2400" dirty="0" smtClean="0"/>
              <a:t> </a:t>
            </a:r>
            <a:r>
              <a:rPr lang="en-US" sz="2400" dirty="0" err="1" smtClean="0"/>
              <a:t>os</a:t>
            </a:r>
            <a:r>
              <a:rPr lang="en-US" sz="2400" dirty="0" smtClean="0"/>
              <a:t> </a:t>
            </a:r>
            <a:r>
              <a:rPr lang="en-US" sz="2400" dirty="0" err="1" smtClean="0"/>
              <a:t>neurônios</a:t>
            </a:r>
            <a:r>
              <a:rPr lang="en-US" sz="2400" dirty="0" smtClean="0"/>
              <a:t> </a:t>
            </a:r>
            <a:r>
              <a:rPr lang="en-US" sz="2400" dirty="0" err="1" smtClean="0"/>
              <a:t>em</a:t>
            </a:r>
            <a:r>
              <a:rPr lang="en-US" sz="2400" dirty="0" smtClean="0"/>
              <a:t> </a:t>
            </a:r>
            <a:r>
              <a:rPr lang="en-US" sz="2400" dirty="0" err="1" smtClean="0"/>
              <a:t>camadas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-US" sz="2400" dirty="0" smtClean="0"/>
              <a:t>A </a:t>
            </a:r>
            <a:r>
              <a:rPr lang="en-US" sz="2400" dirty="0" err="1" smtClean="0"/>
              <a:t>abstração</a:t>
            </a:r>
            <a:r>
              <a:rPr lang="en-US" sz="2400" dirty="0" smtClean="0"/>
              <a:t> de </a:t>
            </a:r>
            <a:r>
              <a:rPr lang="en-US" sz="2400" dirty="0" err="1" smtClean="0"/>
              <a:t>uma</a:t>
            </a:r>
            <a:r>
              <a:rPr lang="en-US" sz="2400" dirty="0" smtClean="0"/>
              <a:t> </a:t>
            </a:r>
            <a:r>
              <a:rPr lang="en-US" sz="2400" b="1" dirty="0" err="1" smtClean="0"/>
              <a:t>camada</a:t>
            </a:r>
            <a:r>
              <a:rPr lang="en" sz="2400" dirty="0" smtClean="0"/>
              <a:t> </a:t>
            </a:r>
            <a:r>
              <a:rPr lang="en-US" sz="2400" dirty="0" err="1" smtClean="0"/>
              <a:t>possui</a:t>
            </a:r>
            <a:r>
              <a:rPr lang="en-US" sz="2400" dirty="0" smtClean="0"/>
              <a:t> </a:t>
            </a:r>
            <a:r>
              <a:rPr lang="en-US" sz="2400" dirty="0" err="1" smtClean="0"/>
              <a:t>propriedades</a:t>
            </a:r>
            <a:r>
              <a:rPr lang="en-US" sz="2400" dirty="0" smtClean="0"/>
              <a:t> que </a:t>
            </a:r>
            <a:r>
              <a:rPr lang="en-US" sz="2400" dirty="0" err="1" smtClean="0"/>
              <a:t>permite</a:t>
            </a:r>
            <a:r>
              <a:rPr lang="en-US" sz="2400" dirty="0" smtClean="0"/>
              <a:t> o </a:t>
            </a:r>
            <a:r>
              <a:rPr lang="en-US" sz="2400" dirty="0" err="1" smtClean="0"/>
              <a:t>treinamento</a:t>
            </a:r>
            <a:r>
              <a:rPr lang="en-US" sz="2400" dirty="0" smtClean="0"/>
              <a:t> e </a:t>
            </a:r>
            <a:r>
              <a:rPr lang="en-US" sz="2400" dirty="0" err="1" smtClean="0"/>
              <a:t>avaliação</a:t>
            </a:r>
            <a:r>
              <a:rPr lang="en-US" sz="2400" dirty="0" smtClean="0"/>
              <a:t> </a:t>
            </a:r>
            <a:r>
              <a:rPr lang="en-US" sz="2400" dirty="0" err="1" smtClean="0"/>
              <a:t>eficientemente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-US" sz="2400" dirty="0" err="1" smtClean="0">
                <a:solidFill>
                  <a:srgbClr val="000000"/>
                </a:solidFill>
              </a:rPr>
              <a:t>Redes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neurais</a:t>
            </a:r>
            <a:r>
              <a:rPr lang="en" sz="2400" dirty="0" smtClean="0">
                <a:solidFill>
                  <a:srgbClr val="000000"/>
                </a:solidFill>
              </a:rPr>
              <a:t>: </a:t>
            </a:r>
            <a:r>
              <a:rPr lang="en-US" sz="2400" dirty="0" err="1" smtClean="0">
                <a:solidFill>
                  <a:srgbClr val="000000"/>
                </a:solidFill>
              </a:rPr>
              <a:t>maiores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" sz="2400" dirty="0" smtClean="0">
                <a:solidFill>
                  <a:srgbClr val="000000"/>
                </a:solidFill>
              </a:rPr>
              <a:t>= </a:t>
            </a:r>
            <a:r>
              <a:rPr lang="en-US" sz="2400" dirty="0" err="1" smtClean="0">
                <a:solidFill>
                  <a:srgbClr val="000000"/>
                </a:solidFill>
              </a:rPr>
              <a:t>melhores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" sz="2400" dirty="0" smtClean="0">
                <a:solidFill>
                  <a:srgbClr val="000000"/>
                </a:solidFill>
              </a:rPr>
              <a:t>(</a:t>
            </a:r>
            <a:r>
              <a:rPr lang="en-US" sz="2400" dirty="0" smtClean="0">
                <a:solidFill>
                  <a:srgbClr val="000000"/>
                </a:solidFill>
              </a:rPr>
              <a:t>mas </a:t>
            </a:r>
            <a:r>
              <a:rPr lang="en-US" sz="2400" dirty="0" err="1" smtClean="0">
                <a:solidFill>
                  <a:srgbClr val="000000"/>
                </a:solidFill>
              </a:rPr>
              <a:t>devemos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ter</a:t>
            </a:r>
            <a:r>
              <a:rPr lang="en-US" sz="2400" dirty="0" smtClean="0">
                <a:solidFill>
                  <a:srgbClr val="000000"/>
                </a:solidFill>
              </a:rPr>
              <a:t> um </a:t>
            </a:r>
            <a:r>
              <a:rPr lang="en-US" sz="2400" dirty="0" err="1" smtClean="0">
                <a:solidFill>
                  <a:srgbClr val="000000"/>
                </a:solidFill>
              </a:rPr>
              <a:t>treinamento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adequado</a:t>
            </a:r>
            <a:r>
              <a:rPr lang="en" sz="2400" dirty="0" smtClean="0">
                <a:solidFill>
                  <a:srgbClr val="000000"/>
                </a:solidFill>
              </a:rPr>
              <a:t>)</a:t>
            </a:r>
            <a:endParaRPr lang="en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t>76</a:t>
            </a:fld>
            <a:endParaRPr lang="en" sz="2000">
              <a:solidFill>
                <a:srgbClr val="FFFFFF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508166" y="2339439"/>
            <a:ext cx="6044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 smtClean="0"/>
              <a:t>Implementações</a:t>
            </a:r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74223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Shape 13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77</a:t>
            </a:fld>
            <a:endParaRPr lang="en"/>
          </a:p>
        </p:txBody>
      </p:sp>
      <p:sp>
        <p:nvSpPr>
          <p:cNvPr id="1357" name="Shape 1357"/>
          <p:cNvSpPr txBox="1"/>
          <p:nvPr/>
        </p:nvSpPr>
        <p:spPr>
          <a:xfrm>
            <a:off x="633775" y="117700"/>
            <a:ext cx="8121000" cy="405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b="1" dirty="0" err="1" smtClean="0"/>
              <a:t>Camadas</a:t>
            </a:r>
            <a:r>
              <a:rPr lang="en-US" sz="3000" b="1" dirty="0" smtClean="0"/>
              <a:t> </a:t>
            </a:r>
            <a:r>
              <a:rPr lang="mr-IN" sz="3000" b="1" dirty="0" smtClean="0"/>
              <a:t>–</a:t>
            </a:r>
            <a:r>
              <a:rPr lang="en-US" sz="3000" b="1" dirty="0" smtClean="0"/>
              <a:t> </a:t>
            </a:r>
            <a:r>
              <a:rPr lang="en-US" sz="3000" b="1" dirty="0" err="1" smtClean="0"/>
              <a:t>Softmax</a:t>
            </a:r>
            <a:endParaRPr lang="en" sz="3000" b="1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4" y="2486633"/>
            <a:ext cx="3789784" cy="21812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/>
              <p:cNvSpPr txBox="1"/>
              <p:nvPr/>
            </p:nvSpPr>
            <p:spPr>
              <a:xfrm>
                <a:off x="1203648" y="1019749"/>
                <a:ext cx="1838131" cy="8072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mr-IN" sz="20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mr-IN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48" y="1019749"/>
                <a:ext cx="1838131" cy="80720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/>
              <p:cNvSpPr txBox="1"/>
              <p:nvPr/>
            </p:nvSpPr>
            <p:spPr>
              <a:xfrm>
                <a:off x="3907115" y="1200343"/>
                <a:ext cx="2340577" cy="637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000" i="1" smtClean="0">
                              <a:latin typeface="Cambria Math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𝐿</m:t>
                          </m:r>
                        </m:num>
                        <m:den>
                          <m:r>
                            <a:rPr lang="mr-IN" sz="2000" i="1" smtClean="0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− 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𝑦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</m:t>
                      </m:r>
                      <m:r>
                        <a:rPr lang="en-US" sz="2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115" y="1200343"/>
                <a:ext cx="2340577" cy="637226"/>
              </a:xfrm>
              <a:prstGeom prst="rect">
                <a:avLst/>
              </a:prstGeom>
              <a:blipFill rotWithShape="0">
                <a:blip r:embed="rId5"/>
                <a:stretch>
                  <a:fillRect b="-9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28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Shape 13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78</a:t>
            </a:fld>
            <a:endParaRPr lang="en"/>
          </a:p>
        </p:txBody>
      </p:sp>
      <p:sp>
        <p:nvSpPr>
          <p:cNvPr id="1357" name="Shape 1357"/>
          <p:cNvSpPr txBox="1"/>
          <p:nvPr/>
        </p:nvSpPr>
        <p:spPr>
          <a:xfrm>
            <a:off x="633775" y="117700"/>
            <a:ext cx="8121000" cy="405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b="1" dirty="0" err="1" smtClean="0"/>
              <a:t>Camadas</a:t>
            </a:r>
            <a:r>
              <a:rPr lang="en-US" sz="3000" b="1" dirty="0" smtClean="0"/>
              <a:t> </a:t>
            </a:r>
            <a:r>
              <a:rPr lang="mr-IN" sz="3000" b="1" dirty="0" smtClean="0"/>
              <a:t>–</a:t>
            </a:r>
            <a:r>
              <a:rPr lang="en-US" sz="3000" b="1" dirty="0" smtClean="0"/>
              <a:t> </a:t>
            </a:r>
            <a:r>
              <a:rPr lang="en-US" sz="3000" b="1" dirty="0" err="1" smtClean="0"/>
              <a:t>Totalmente</a:t>
            </a:r>
            <a:r>
              <a:rPr lang="en-US" sz="3000" b="1" dirty="0" smtClean="0"/>
              <a:t> </a:t>
            </a:r>
            <a:r>
              <a:rPr lang="en-US" sz="3000" b="1" dirty="0" err="1" smtClean="0"/>
              <a:t>Conectada</a:t>
            </a:r>
            <a:endParaRPr lang="en" sz="3000" b="1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22" y="1758845"/>
            <a:ext cx="4445905" cy="256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622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Shape 135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79</a:t>
            </a:fld>
            <a:endParaRPr lang="en"/>
          </a:p>
        </p:txBody>
      </p:sp>
      <p:sp>
        <p:nvSpPr>
          <p:cNvPr id="1357" name="Shape 1357"/>
          <p:cNvSpPr txBox="1"/>
          <p:nvPr/>
        </p:nvSpPr>
        <p:spPr>
          <a:xfrm>
            <a:off x="633775" y="117700"/>
            <a:ext cx="8121000" cy="405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b="1" dirty="0" err="1" smtClean="0"/>
              <a:t>Rede</a:t>
            </a:r>
            <a:r>
              <a:rPr lang="en-US" sz="3000" b="1" dirty="0" smtClean="0"/>
              <a:t> Neural com 2-camadas</a:t>
            </a:r>
            <a:endParaRPr lang="en" sz="3000" b="1" dirty="0"/>
          </a:p>
          <a:p>
            <a:pPr lvl="0" rtl="0">
              <a:spcBef>
                <a:spcPts val="0"/>
              </a:spcBef>
              <a:buNone/>
            </a:pPr>
            <a:endParaRPr lang="en-US" sz="2400" smtClean="0"/>
          </a:p>
          <a:p>
            <a:pPr lvl="0" rtl="0">
              <a:spcBef>
                <a:spcPts val="0"/>
              </a:spcBef>
              <a:buNone/>
            </a:pPr>
            <a:endParaRPr lang="en-US" sz="2400" dirty="0" smtClean="0"/>
          </a:p>
          <a:p>
            <a:pPr marL="342900" indent="-342900">
              <a:buFontTx/>
              <a:buChar char="-"/>
            </a:pPr>
            <a:r>
              <a:rPr lang="en-US" sz="2400" dirty="0" err="1" smtClean="0"/>
              <a:t>Abrir</a:t>
            </a:r>
            <a:r>
              <a:rPr lang="en-US" sz="2400" dirty="0" smtClean="0"/>
              <a:t> RedeNeural2Camadas.java</a:t>
            </a:r>
          </a:p>
          <a:p>
            <a:pPr marL="342900" indent="-342900">
              <a:buFontTx/>
              <a:buChar char="-"/>
            </a:pPr>
            <a:r>
              <a:rPr lang="en-US" sz="2400" dirty="0" err="1" smtClean="0"/>
              <a:t>Implementar</a:t>
            </a:r>
            <a:r>
              <a:rPr lang="en-US" sz="2400" dirty="0" smtClean="0"/>
              <a:t> </a:t>
            </a:r>
            <a:r>
              <a:rPr lang="en-US" sz="2400" dirty="0" err="1" smtClean="0"/>
              <a:t>método</a:t>
            </a:r>
            <a:r>
              <a:rPr lang="en-US" sz="2400" dirty="0" smtClean="0"/>
              <a:t> para </a:t>
            </a:r>
            <a:r>
              <a:rPr lang="en-US" sz="2400" dirty="0" err="1" smtClean="0"/>
              <a:t>testar</a:t>
            </a:r>
            <a:r>
              <a:rPr lang="en-US" sz="2400" dirty="0" smtClean="0"/>
              <a:t> o </a:t>
            </a:r>
            <a:r>
              <a:rPr lang="en-US" sz="2400" dirty="0" err="1" smtClean="0"/>
              <a:t>desempenho</a:t>
            </a:r>
            <a:r>
              <a:rPr lang="en-US" sz="2400" dirty="0" smtClean="0"/>
              <a:t> do </a:t>
            </a:r>
            <a:r>
              <a:rPr lang="en-US" sz="2400" dirty="0" err="1" smtClean="0"/>
              <a:t>treinamento</a:t>
            </a:r>
            <a:endParaRPr lang="en" sz="2400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7886604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e.g. x = </a:t>
            </a:r>
            <a:r>
              <a:rPr lang="en-US" sz="2400" dirty="0">
                <a:solidFill>
                  <a:srgbClr val="38761D"/>
                </a:solidFill>
              </a:rPr>
              <a:t>4</a:t>
            </a:r>
            <a:r>
              <a:rPr lang="en" sz="2400" dirty="0" smtClean="0">
                <a:solidFill>
                  <a:srgbClr val="38761D"/>
                </a:solidFill>
              </a:rPr>
              <a:t>, </a:t>
            </a:r>
            <a:r>
              <a:rPr lang="en" sz="2400" dirty="0">
                <a:solidFill>
                  <a:srgbClr val="38761D"/>
                </a:solidFill>
              </a:rPr>
              <a:t>y = </a:t>
            </a:r>
            <a:r>
              <a:rPr lang="en-US" sz="2400" dirty="0" smtClean="0">
                <a:solidFill>
                  <a:srgbClr val="38761D"/>
                </a:solidFill>
              </a:rPr>
              <a:t>-3</a:t>
            </a:r>
            <a:endParaRPr lang="en" sz="2400" dirty="0">
              <a:solidFill>
                <a:srgbClr val="38761D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303100" y="187785"/>
                <a:ext cx="2159117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000" b="0" i="1" smtClean="0">
                          <a:latin typeface="Cambria Math" charset="0"/>
                        </a:rPr>
                        <m:t>,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3000" b="0" i="1" smtClean="0">
                          <a:latin typeface="Cambria Math" charset="0"/>
                        </a:rPr>
                        <m:t>)=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𝑥𝑦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00" y="187785"/>
                <a:ext cx="2159117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o 28"/>
          <p:cNvGrpSpPr/>
          <p:nvPr/>
        </p:nvGrpSpPr>
        <p:grpSpPr>
          <a:xfrm>
            <a:off x="4453247" y="187785"/>
            <a:ext cx="4607626" cy="2389160"/>
            <a:chOff x="4453247" y="187785"/>
            <a:chExt cx="4607626" cy="2389160"/>
          </a:xfrm>
        </p:grpSpPr>
        <p:sp>
          <p:nvSpPr>
            <p:cNvPr id="28" name="Retângulo 27"/>
            <p:cNvSpPr/>
            <p:nvPr/>
          </p:nvSpPr>
          <p:spPr>
            <a:xfrm>
              <a:off x="4453247" y="187785"/>
              <a:ext cx="4607626" cy="238916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>
              <a:off x="4702050" y="360546"/>
              <a:ext cx="4019030" cy="1971907"/>
              <a:chOff x="3723682" y="2011925"/>
              <a:chExt cx="4019030" cy="1971907"/>
            </a:xfrm>
          </p:grpSpPr>
          <p:sp>
            <p:nvSpPr>
              <p:cNvPr id="165" name="Shape 165"/>
              <p:cNvSpPr/>
              <p:nvPr/>
            </p:nvSpPr>
            <p:spPr>
              <a:xfrm>
                <a:off x="4702050" y="2011925"/>
                <a:ext cx="375000" cy="158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6064750" y="2781816"/>
                <a:ext cx="438539" cy="438539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dirty="0">
                    <a:solidFill>
                      <a:schemeClr val="tx1"/>
                    </a:solidFill>
                  </a:rPr>
                  <a:t>*</a:t>
                </a:r>
              </a:p>
            </p:txBody>
          </p:sp>
          <p:cxnSp>
            <p:nvCxnSpPr>
              <p:cNvPr id="5" name="Conector de Seta Reta 4"/>
              <p:cNvCxnSpPr>
                <a:endCxn id="3" idx="2"/>
              </p:cNvCxnSpPr>
              <p:nvPr/>
            </p:nvCxnSpPr>
            <p:spPr>
              <a:xfrm>
                <a:off x="5438899" y="2413409"/>
                <a:ext cx="625851" cy="5876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/>
              <p:cNvCxnSpPr>
                <a:endCxn id="3" idx="2"/>
              </p:cNvCxnSpPr>
              <p:nvPr/>
            </p:nvCxnSpPr>
            <p:spPr>
              <a:xfrm flipV="1">
                <a:off x="5438899" y="3001086"/>
                <a:ext cx="625851" cy="7896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/>
              <p:cNvCxnSpPr/>
              <p:nvPr/>
            </p:nvCxnSpPr>
            <p:spPr>
              <a:xfrm flipH="1">
                <a:off x="4073236" y="3783777"/>
                <a:ext cx="1368168" cy="69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>
              <a:xfrm flipH="1">
                <a:off x="4073236" y="2415296"/>
                <a:ext cx="1388558" cy="34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>
                <a:stCxn id="3" idx="6"/>
              </p:cNvCxnSpPr>
              <p:nvPr/>
            </p:nvCxnSpPr>
            <p:spPr>
              <a:xfrm flipV="1">
                <a:off x="6503289" y="3001085"/>
                <a:ext cx="1239423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CaixaDeTexto 23"/>
              <p:cNvSpPr txBox="1"/>
              <p:nvPr/>
            </p:nvSpPr>
            <p:spPr>
              <a:xfrm>
                <a:off x="4067411" y="201192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4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7" name="CaixaDeTexto 36"/>
              <p:cNvSpPr txBox="1"/>
              <p:nvPr/>
            </p:nvSpPr>
            <p:spPr>
              <a:xfrm>
                <a:off x="4048804" y="3383667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-3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5" name="CaixaDeTexto 24"/>
              <p:cNvSpPr txBox="1"/>
              <p:nvPr/>
            </p:nvSpPr>
            <p:spPr>
              <a:xfrm>
                <a:off x="3724971" y="2170025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x</a:t>
                </a:r>
                <a:endParaRPr lang="pt-BR" sz="2000" dirty="0"/>
              </a:p>
            </p:txBody>
          </p:sp>
          <p:sp>
            <p:nvSpPr>
              <p:cNvPr id="39" name="CaixaDeTexto 38"/>
              <p:cNvSpPr txBox="1"/>
              <p:nvPr/>
            </p:nvSpPr>
            <p:spPr>
              <a:xfrm>
                <a:off x="3723682" y="358372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/>
                  <a:t>y</a:t>
                </a:r>
                <a:endParaRPr lang="pt-BR" sz="2000" dirty="0"/>
              </a:p>
            </p:txBody>
          </p:sp>
          <p:sp>
            <p:nvSpPr>
              <p:cNvPr id="40" name="CaixaDeTexto 39"/>
              <p:cNvSpPr txBox="1"/>
              <p:nvPr/>
            </p:nvSpPr>
            <p:spPr>
              <a:xfrm>
                <a:off x="6534148" y="2600975"/>
                <a:ext cx="2551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f</a:t>
                </a:r>
                <a:endParaRPr lang="pt-BR" sz="2000" dirty="0"/>
              </a:p>
            </p:txBody>
          </p:sp>
          <p:sp>
            <p:nvSpPr>
              <p:cNvPr id="41" name="CaixaDeTexto 40"/>
              <p:cNvSpPr txBox="1"/>
              <p:nvPr/>
            </p:nvSpPr>
            <p:spPr>
              <a:xfrm>
                <a:off x="6769368" y="260097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-12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258925" y="2132398"/>
                <a:ext cx="1184170" cy="8778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 ?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5" y="2132398"/>
                <a:ext cx="1184170" cy="8778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/>
              <p:cNvSpPr txBox="1"/>
              <p:nvPr/>
            </p:nvSpPr>
            <p:spPr>
              <a:xfrm>
                <a:off x="2376615" y="2132397"/>
                <a:ext cx="1184170" cy="956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 ?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46" name="CaixaDe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615" y="2132397"/>
                <a:ext cx="1184170" cy="9567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562978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e.g. x = </a:t>
            </a:r>
            <a:r>
              <a:rPr lang="en-US" sz="2400" dirty="0">
                <a:solidFill>
                  <a:srgbClr val="38761D"/>
                </a:solidFill>
              </a:rPr>
              <a:t>4</a:t>
            </a:r>
            <a:r>
              <a:rPr lang="en" sz="2400" dirty="0" smtClean="0">
                <a:solidFill>
                  <a:srgbClr val="38761D"/>
                </a:solidFill>
              </a:rPr>
              <a:t>, </a:t>
            </a:r>
            <a:r>
              <a:rPr lang="en" sz="2400" dirty="0">
                <a:solidFill>
                  <a:srgbClr val="38761D"/>
                </a:solidFill>
              </a:rPr>
              <a:t>y = </a:t>
            </a:r>
            <a:r>
              <a:rPr lang="en-US" sz="2400" dirty="0" smtClean="0">
                <a:solidFill>
                  <a:srgbClr val="38761D"/>
                </a:solidFill>
              </a:rPr>
              <a:t>-3</a:t>
            </a:r>
            <a:endParaRPr lang="en" sz="2400" dirty="0">
              <a:solidFill>
                <a:srgbClr val="38761D"/>
              </a:solidFill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303100" y="187785"/>
                <a:ext cx="2159117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charset="0"/>
                        </a:rPr>
                        <m:t>𝑓</m:t>
                      </m:r>
                      <m:r>
                        <a:rPr lang="en-US" sz="3000" b="0" i="1" smtClean="0">
                          <a:latin typeface="Cambria Math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3000" b="0" i="1" smtClean="0">
                          <a:latin typeface="Cambria Math" charset="0"/>
                        </a:rPr>
                        <m:t>,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3000" b="0" i="1" smtClean="0">
                          <a:latin typeface="Cambria Math" charset="0"/>
                        </a:rPr>
                        <m:t>)=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𝑥𝑦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00" y="187785"/>
                <a:ext cx="2159117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upo 28"/>
          <p:cNvGrpSpPr/>
          <p:nvPr/>
        </p:nvGrpSpPr>
        <p:grpSpPr>
          <a:xfrm>
            <a:off x="4453247" y="187785"/>
            <a:ext cx="4607626" cy="2389160"/>
            <a:chOff x="4453247" y="187785"/>
            <a:chExt cx="4607626" cy="2389160"/>
          </a:xfrm>
        </p:grpSpPr>
        <p:sp>
          <p:nvSpPr>
            <p:cNvPr id="28" name="Retângulo 27"/>
            <p:cNvSpPr/>
            <p:nvPr/>
          </p:nvSpPr>
          <p:spPr>
            <a:xfrm>
              <a:off x="4453247" y="187785"/>
              <a:ext cx="4607626" cy="238916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6" name="Grupo 25"/>
            <p:cNvGrpSpPr/>
            <p:nvPr/>
          </p:nvGrpSpPr>
          <p:grpSpPr>
            <a:xfrm>
              <a:off x="4702050" y="360546"/>
              <a:ext cx="4019030" cy="1971907"/>
              <a:chOff x="3723682" y="2011925"/>
              <a:chExt cx="4019030" cy="1971907"/>
            </a:xfrm>
          </p:grpSpPr>
          <p:sp>
            <p:nvSpPr>
              <p:cNvPr id="165" name="Shape 165"/>
              <p:cNvSpPr/>
              <p:nvPr/>
            </p:nvSpPr>
            <p:spPr>
              <a:xfrm>
                <a:off x="4702050" y="2011925"/>
                <a:ext cx="375000" cy="158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6064750" y="2781816"/>
                <a:ext cx="438539" cy="438539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dirty="0">
                    <a:solidFill>
                      <a:schemeClr val="tx1"/>
                    </a:solidFill>
                  </a:rPr>
                  <a:t>*</a:t>
                </a:r>
              </a:p>
            </p:txBody>
          </p:sp>
          <p:cxnSp>
            <p:nvCxnSpPr>
              <p:cNvPr id="5" name="Conector de Seta Reta 4"/>
              <p:cNvCxnSpPr>
                <a:endCxn id="3" idx="2"/>
              </p:cNvCxnSpPr>
              <p:nvPr/>
            </p:nvCxnSpPr>
            <p:spPr>
              <a:xfrm>
                <a:off x="5438899" y="2413409"/>
                <a:ext cx="625851" cy="58767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/>
              <p:cNvCxnSpPr>
                <a:endCxn id="3" idx="2"/>
              </p:cNvCxnSpPr>
              <p:nvPr/>
            </p:nvCxnSpPr>
            <p:spPr>
              <a:xfrm flipV="1">
                <a:off x="5438899" y="3001086"/>
                <a:ext cx="625851" cy="7896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ctor Reto 12"/>
              <p:cNvCxnSpPr/>
              <p:nvPr/>
            </p:nvCxnSpPr>
            <p:spPr>
              <a:xfrm flipH="1">
                <a:off x="4073236" y="3783777"/>
                <a:ext cx="1368168" cy="69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>
              <a:xfrm flipH="1">
                <a:off x="4073236" y="2415296"/>
                <a:ext cx="1388558" cy="34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de Seta Reta 31"/>
              <p:cNvCxnSpPr>
                <a:stCxn id="3" idx="6"/>
              </p:cNvCxnSpPr>
              <p:nvPr/>
            </p:nvCxnSpPr>
            <p:spPr>
              <a:xfrm flipV="1">
                <a:off x="6503289" y="3001085"/>
                <a:ext cx="1239423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CaixaDeTexto 23"/>
              <p:cNvSpPr txBox="1"/>
              <p:nvPr/>
            </p:nvSpPr>
            <p:spPr>
              <a:xfrm>
                <a:off x="4067411" y="201192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4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37" name="CaixaDeTexto 36"/>
              <p:cNvSpPr txBox="1"/>
              <p:nvPr/>
            </p:nvSpPr>
            <p:spPr>
              <a:xfrm>
                <a:off x="4048804" y="3383667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-3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5" name="CaixaDeTexto 24"/>
              <p:cNvSpPr txBox="1"/>
              <p:nvPr/>
            </p:nvSpPr>
            <p:spPr>
              <a:xfrm>
                <a:off x="3724971" y="2170025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x</a:t>
                </a:r>
                <a:endParaRPr lang="pt-BR" sz="2000" dirty="0"/>
              </a:p>
            </p:txBody>
          </p:sp>
          <p:sp>
            <p:nvSpPr>
              <p:cNvPr id="39" name="CaixaDeTexto 38"/>
              <p:cNvSpPr txBox="1"/>
              <p:nvPr/>
            </p:nvSpPr>
            <p:spPr>
              <a:xfrm>
                <a:off x="3723682" y="3583722"/>
                <a:ext cx="3129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/>
                  <a:t>y</a:t>
                </a:r>
                <a:endParaRPr lang="pt-BR" sz="2000" dirty="0"/>
              </a:p>
            </p:txBody>
          </p:sp>
          <p:sp>
            <p:nvSpPr>
              <p:cNvPr id="40" name="CaixaDeTexto 39"/>
              <p:cNvSpPr txBox="1"/>
              <p:nvPr/>
            </p:nvSpPr>
            <p:spPr>
              <a:xfrm>
                <a:off x="6534148" y="2600975"/>
                <a:ext cx="2551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2000" dirty="0" err="1" smtClean="0"/>
                  <a:t>f</a:t>
                </a:r>
                <a:endParaRPr lang="pt-BR" sz="2000" dirty="0"/>
              </a:p>
            </p:txBody>
          </p:sp>
          <p:sp>
            <p:nvSpPr>
              <p:cNvPr id="41" name="CaixaDeTexto 40"/>
              <p:cNvSpPr txBox="1"/>
              <p:nvPr/>
            </p:nvSpPr>
            <p:spPr>
              <a:xfrm>
                <a:off x="6769368" y="2600975"/>
                <a:ext cx="7072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dirty="0" smtClean="0">
                    <a:solidFill>
                      <a:srgbClr val="00B050"/>
                    </a:solidFill>
                  </a:rPr>
                  <a:t>-12</a:t>
                </a:r>
                <a:endParaRPr lang="pt-BR" sz="2000" dirty="0">
                  <a:solidFill>
                    <a:srgbClr val="00B050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258925" y="2132398"/>
                <a:ext cx="1265603" cy="8778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925" y="2132398"/>
                <a:ext cx="1265603" cy="87786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/>
              <p:cNvSpPr txBox="1"/>
              <p:nvPr/>
            </p:nvSpPr>
            <p:spPr>
              <a:xfrm>
                <a:off x="2376615" y="2132397"/>
                <a:ext cx="1261051" cy="9567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</m:num>
                        <m:den>
                          <m:r>
                            <a:rPr lang="mr-IN" sz="3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r>
                            <a:rPr lang="en-US" sz="3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pt-BR" sz="3000" dirty="0"/>
              </a:p>
            </p:txBody>
          </p:sp>
        </mc:Choice>
        <mc:Fallback xmlns="">
          <p:sp>
            <p:nvSpPr>
              <p:cNvPr id="46" name="CaixaDe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615" y="2132397"/>
                <a:ext cx="1261051" cy="95673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0021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</TotalTime>
  <Words>1674</Words>
  <Application>Microsoft Macintosh PowerPoint</Application>
  <PresentationFormat>Apresentação na tela (16:9)</PresentationFormat>
  <Paragraphs>407</Paragraphs>
  <Slides>79</Slides>
  <Notes>74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79</vt:i4>
      </vt:variant>
    </vt:vector>
  </HeadingPairs>
  <TitlesOfParts>
    <vt:vector size="85" baseType="lpstr">
      <vt:lpstr>Calibri</vt:lpstr>
      <vt:lpstr>Calibri Light</vt:lpstr>
      <vt:lpstr>Cambria Math</vt:lpstr>
      <vt:lpstr>Helvetica Neue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Usuário do Microsoft Office</cp:lastModifiedBy>
  <cp:revision>40</cp:revision>
  <cp:lastPrinted>2017-02-13T02:02:58Z</cp:lastPrinted>
  <dcterms:modified xsi:type="dcterms:W3CDTF">2017-02-13T20:11:24Z</dcterms:modified>
</cp:coreProperties>
</file>